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6" r:id="rId6"/>
  </p:sldMasterIdLst>
  <p:notesMasterIdLst>
    <p:notesMasterId r:id="rId37"/>
  </p:notesMasterIdLst>
  <p:sldIdLst>
    <p:sldId id="325" r:id="rId7"/>
    <p:sldId id="300" r:id="rId8"/>
    <p:sldId id="309" r:id="rId9"/>
    <p:sldId id="311" r:id="rId10"/>
    <p:sldId id="312" r:id="rId11"/>
    <p:sldId id="310" r:id="rId12"/>
    <p:sldId id="305" r:id="rId13"/>
    <p:sldId id="259" r:id="rId14"/>
    <p:sldId id="313" r:id="rId15"/>
    <p:sldId id="266" r:id="rId16"/>
    <p:sldId id="267" r:id="rId17"/>
    <p:sldId id="269" r:id="rId18"/>
    <p:sldId id="270" r:id="rId19"/>
    <p:sldId id="330" r:id="rId20"/>
    <p:sldId id="329" r:id="rId21"/>
    <p:sldId id="326" r:id="rId22"/>
    <p:sldId id="327" r:id="rId23"/>
    <p:sldId id="302" r:id="rId24"/>
    <p:sldId id="303" r:id="rId25"/>
    <p:sldId id="304" r:id="rId26"/>
    <p:sldId id="307" r:id="rId27"/>
    <p:sldId id="315" r:id="rId28"/>
    <p:sldId id="317" r:id="rId29"/>
    <p:sldId id="322" r:id="rId30"/>
    <p:sldId id="328" r:id="rId31"/>
    <p:sldId id="324" r:id="rId32"/>
    <p:sldId id="336" r:id="rId33"/>
    <p:sldId id="337" r:id="rId34"/>
    <p:sldId id="338" r:id="rId35"/>
    <p:sldId id="33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EEBE6"/>
    <a:srgbClr val="FFFFFF"/>
    <a:srgbClr val="00A0AF"/>
    <a:srgbClr val="F86036"/>
    <a:srgbClr val="FDC4B5"/>
    <a:srgbClr val="FFD966"/>
    <a:srgbClr val="C7EAF1"/>
    <a:srgbClr val="93D7E5"/>
    <a:srgbClr val="7DD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4954" autoAdjust="0"/>
  </p:normalViewPr>
  <p:slideViewPr>
    <p:cSldViewPr snapToGrid="0">
      <p:cViewPr varScale="1">
        <p:scale>
          <a:sx n="54" d="100"/>
          <a:sy n="54" d="100"/>
        </p:scale>
        <p:origin x="1302" y="6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160717500728"/>
          <c:y val="0.15469773221901606"/>
          <c:w val="0.41907745949444297"/>
          <c:h val="0.73283314121589549"/>
        </c:manualLayout>
      </c:layout>
      <c:pieChart>
        <c:varyColors val="1"/>
        <c:ser>
          <c:idx val="0"/>
          <c:order val="0"/>
          <c:tx>
            <c:strRef>
              <c:f>Sheet1!$B$1</c:f>
              <c:strCache>
                <c:ptCount val="1"/>
                <c:pt idx="0">
                  <c:v>Percentage</c:v>
                </c:pt>
              </c:strCache>
            </c:strRef>
          </c:tx>
          <c:dPt>
            <c:idx val="0"/>
            <c:bubble3D val="0"/>
            <c:explosion val="7"/>
            <c:spPr>
              <a:solidFill>
                <a:schemeClr val="accent6"/>
              </a:solidFill>
              <a:ln w="19050">
                <a:solidFill>
                  <a:schemeClr val="lt1"/>
                </a:solidFill>
              </a:ln>
              <a:effectLst/>
            </c:spPr>
            <c:extLst>
              <c:ext xmlns:c16="http://schemas.microsoft.com/office/drawing/2014/chart" uri="{C3380CC4-5D6E-409C-BE32-E72D297353CC}">
                <c16:uniqueId val="{00000003-E549-4FBB-8A93-156A391F13E4}"/>
              </c:ext>
            </c:extLst>
          </c:dPt>
          <c:dPt>
            <c:idx val="1"/>
            <c:bubble3D val="0"/>
            <c:explosion val="5"/>
            <c:spPr>
              <a:solidFill>
                <a:schemeClr val="accent5"/>
              </a:solidFill>
              <a:ln w="19050">
                <a:solidFill>
                  <a:schemeClr val="lt1"/>
                </a:solidFill>
              </a:ln>
              <a:effectLst/>
            </c:spPr>
            <c:extLst>
              <c:ext xmlns:c16="http://schemas.microsoft.com/office/drawing/2014/chart" uri="{C3380CC4-5D6E-409C-BE32-E72D297353CC}">
                <c16:uniqueId val="{00000001-E549-4FBB-8A93-156A391F13E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E549-4FBB-8A93-156A391F13E4}"/>
              </c:ext>
            </c:extLst>
          </c:dPt>
          <c:dPt>
            <c:idx val="3"/>
            <c:bubble3D val="0"/>
            <c:explosion val="5"/>
            <c:spPr>
              <a:solidFill>
                <a:schemeClr val="accent6">
                  <a:lumMod val="60000"/>
                </a:schemeClr>
              </a:solidFill>
              <a:ln w="19050">
                <a:solidFill>
                  <a:schemeClr val="lt1"/>
                </a:solidFill>
              </a:ln>
              <a:effectLst/>
            </c:spPr>
            <c:extLst>
              <c:ext xmlns:c16="http://schemas.microsoft.com/office/drawing/2014/chart" uri="{C3380CC4-5D6E-409C-BE32-E72D297353CC}">
                <c16:uniqueId val="{00000007-F22F-401F-B534-C3265FFBBA4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F22F-401F-B534-C3265FFBBA4C}"/>
              </c:ext>
            </c:extLst>
          </c:dPt>
          <c:dPt>
            <c:idx val="5"/>
            <c:bubble3D val="0"/>
            <c:explosion val="5"/>
            <c:spPr>
              <a:solidFill>
                <a:schemeClr val="accent4">
                  <a:lumMod val="60000"/>
                </a:schemeClr>
              </a:solidFill>
              <a:ln w="19050">
                <a:solidFill>
                  <a:schemeClr val="lt1"/>
                </a:solidFill>
              </a:ln>
              <a:effectLst/>
            </c:spPr>
            <c:extLst>
              <c:ext xmlns:c16="http://schemas.microsoft.com/office/drawing/2014/chart" uri="{C3380CC4-5D6E-409C-BE32-E72D297353CC}">
                <c16:uniqueId val="{0000000B-F22F-401F-B534-C3265FFBBA4C}"/>
              </c:ext>
            </c:extLst>
          </c:dPt>
          <c:dLbls>
            <c:dLbl>
              <c:idx val="0"/>
              <c:layout>
                <c:manualLayout>
                  <c:x val="6.43121770609036E-2"/>
                  <c:y val="-6.1349803020888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9-4FBB-8A93-156A391F13E4}"/>
                </c:ext>
              </c:extLst>
            </c:dLbl>
            <c:dLbl>
              <c:idx val="1"/>
              <c:layout>
                <c:manualLayout>
                  <c:x val="-9.3898085345941837E-2"/>
                  <c:y val="3.72387934808028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9-4FBB-8A93-156A391F13E4}"/>
                </c:ext>
              </c:extLst>
            </c:dLbl>
            <c:dLbl>
              <c:idx val="2"/>
              <c:layout>
                <c:manualLayout>
                  <c:x val="-8.8575306963319847E-2"/>
                  <c:y val="-2.35567064528686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9-4FBB-8A93-156A391F13E4}"/>
                </c:ext>
              </c:extLst>
            </c:dLbl>
            <c:dLbl>
              <c:idx val="3"/>
              <c:layout>
                <c:manualLayout>
                  <c:x val="-3.5981644936027644E-2"/>
                  <c:y val="-2.64149729427077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2F-401F-B534-C3265FFBBA4C}"/>
                </c:ext>
              </c:extLst>
            </c:dLbl>
            <c:dLbl>
              <c:idx val="4"/>
              <c:layout>
                <c:manualLayout>
                  <c:x val="-6.4016794434983062E-4"/>
                  <c:y val="-5.51163783459248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2F-401F-B534-C3265FFBBA4C}"/>
                </c:ext>
              </c:extLst>
            </c:dLbl>
            <c:dLbl>
              <c:idx val="5"/>
              <c:layout>
                <c:manualLayout>
                  <c:x val="6.745214191677909E-2"/>
                  <c:y val="-4.1351335622838225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2F-401F-B534-C3265FFBBA4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White alone</c:v>
                </c:pt>
                <c:pt idx="1">
                  <c:v>Black or African American alone</c:v>
                </c:pt>
                <c:pt idx="2">
                  <c:v>American Indian &amp; Alaska Native alone</c:v>
                </c:pt>
                <c:pt idx="3">
                  <c:v>Asian alone</c:v>
                </c:pt>
                <c:pt idx="4">
                  <c:v>Native Hawaiian and Other Pacific Islander</c:v>
                </c:pt>
                <c:pt idx="5">
                  <c:v>Two or More Races</c:v>
                </c:pt>
              </c:strCache>
            </c:strRef>
          </c:cat>
          <c:val>
            <c:numRef>
              <c:f>Sheet1!$B$2:$B$7</c:f>
              <c:numCache>
                <c:formatCode>General</c:formatCode>
                <c:ptCount val="6"/>
                <c:pt idx="0">
                  <c:v>78.8</c:v>
                </c:pt>
                <c:pt idx="1">
                  <c:v>17.899999999999999</c:v>
                </c:pt>
                <c:pt idx="2" formatCode="0.00%">
                  <c:v>3.0000000000000001E-3</c:v>
                </c:pt>
                <c:pt idx="3">
                  <c:v>1.7</c:v>
                </c:pt>
                <c:pt idx="4">
                  <c:v>0</c:v>
                </c:pt>
                <c:pt idx="5">
                  <c:v>1.2</c:v>
                </c:pt>
              </c:numCache>
            </c:numRef>
          </c:val>
          <c:extLst>
            <c:ext xmlns:c16="http://schemas.microsoft.com/office/drawing/2014/chart" uri="{C3380CC4-5D6E-409C-BE32-E72D297353CC}">
              <c16:uniqueId val="{00000000-E549-4FBB-8A93-156A391F13E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4976123579767778"/>
          <c:w val="0.37798516803013282"/>
          <c:h val="0.698749736584039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4907992136091"/>
          <c:y val="0.11904937472370693"/>
          <c:w val="0.43566725570936993"/>
          <c:h val="0.76184341651675003"/>
        </c:manualLayout>
      </c:layout>
      <c:doughnutChart>
        <c:varyColors val="1"/>
        <c:ser>
          <c:idx val="0"/>
          <c:order val="0"/>
          <c:tx>
            <c:strRef>
              <c:f>Sheet1!$B$1</c:f>
              <c:strCache>
                <c:ptCount val="1"/>
                <c:pt idx="0">
                  <c:v>Percentage</c:v>
                </c:pt>
              </c:strCache>
            </c:strRef>
          </c:tx>
          <c:explosion val="4"/>
          <c:dPt>
            <c:idx val="0"/>
            <c:bubble3D val="0"/>
            <c:spPr>
              <a:solidFill>
                <a:schemeClr val="accent6"/>
              </a:solidFill>
              <a:ln w="19050">
                <a:solidFill>
                  <a:schemeClr val="lt1"/>
                </a:solidFill>
              </a:ln>
              <a:effectLst/>
            </c:spPr>
            <c:extLst>
              <c:ext xmlns:c16="http://schemas.microsoft.com/office/drawing/2014/chart" uri="{C3380CC4-5D6E-409C-BE32-E72D297353CC}">
                <c16:uniqueId val="{00000003-E549-4FBB-8A93-156A391F13E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E549-4FBB-8A93-156A391F13E4}"/>
              </c:ext>
            </c:extLst>
          </c:dPt>
          <c:dLbls>
            <c:dLbl>
              <c:idx val="0"/>
              <c:layout>
                <c:manualLayout>
                  <c:x val="0.13256644093701414"/>
                  <c:y val="-3.380634345392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9-4FBB-8A93-156A391F13E4}"/>
                </c:ext>
              </c:extLst>
            </c:dLbl>
            <c:dLbl>
              <c:idx val="1"/>
              <c:layout>
                <c:manualLayout>
                  <c:x val="-0.11489939730782198"/>
                  <c:y val="-3.3915143733844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9-4FBB-8A93-156A391F13E4}"/>
                </c:ext>
              </c:extLst>
            </c:dLbl>
            <c:dLbl>
              <c:idx val="2"/>
              <c:layout>
                <c:manualLayout>
                  <c:x val="-5.5760808699338728E-2"/>
                  <c:y val="-7.48968837214176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9-4FBB-8A93-156A391F13E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Hispanic or Latino</c:v>
                </c:pt>
                <c:pt idx="1">
                  <c:v>Not- Hispanic or Latino</c:v>
                </c:pt>
              </c:strCache>
            </c:strRef>
          </c:cat>
          <c:val>
            <c:numRef>
              <c:f>Sheet1!$B$2:$B$3</c:f>
              <c:numCache>
                <c:formatCode>General</c:formatCode>
                <c:ptCount val="2"/>
                <c:pt idx="0">
                  <c:v>69.099999999999994</c:v>
                </c:pt>
                <c:pt idx="1">
                  <c:v>30.9</c:v>
                </c:pt>
              </c:numCache>
            </c:numRef>
          </c:val>
          <c:extLst>
            <c:ext xmlns:c16="http://schemas.microsoft.com/office/drawing/2014/chart" uri="{C3380CC4-5D6E-409C-BE32-E72D297353CC}">
              <c16:uniqueId val="{00000000-E549-4FBB-8A93-156A391F13E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8810230202079376E-4"/>
          <c:y val="0.21327800784880158"/>
          <c:w val="0.2173248214630101"/>
          <c:h val="0.4562004773476732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Miami-Dade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4.8</c:v>
                </c:pt>
                <c:pt idx="1">
                  <c:v>5.2</c:v>
                </c:pt>
                <c:pt idx="2">
                  <c:v>5.0999999999999996</c:v>
                </c:pt>
                <c:pt idx="3">
                  <c:v>4.5999999999999996</c:v>
                </c:pt>
              </c:numCache>
            </c:numRef>
          </c:val>
          <c:smooth val="0"/>
          <c:extLst>
            <c:ext xmlns:c16="http://schemas.microsoft.com/office/drawing/2014/chart" uri="{C3380CC4-5D6E-409C-BE32-E72D297353CC}">
              <c16:uniqueId val="{00000000-7F89-4ADC-B342-AC879EAA332A}"/>
            </c:ext>
          </c:extLst>
        </c:ser>
        <c:dLbls>
          <c:showLegendKey val="0"/>
          <c:showVal val="0"/>
          <c:showCatName val="0"/>
          <c:showSerName val="0"/>
          <c:showPercent val="0"/>
          <c:showBubbleSize val="0"/>
        </c:dLbls>
        <c:smooth val="0"/>
        <c:axId val="57466911"/>
        <c:axId val="55437455"/>
      </c:lineChart>
      <c:catAx>
        <c:axId val="574669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437455"/>
        <c:crosses val="autoZero"/>
        <c:auto val="1"/>
        <c:lblAlgn val="ctr"/>
        <c:lblOffset val="100"/>
        <c:noMultiLvlLbl val="0"/>
      </c:catAx>
      <c:valAx>
        <c:axId val="55437455"/>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66911"/>
        <c:crosses val="autoZero"/>
        <c:crossBetween val="between"/>
        <c:majorUnit val="0.2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Miami-Dade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21.6</c:v>
                </c:pt>
                <c:pt idx="1">
                  <c:v>15.3</c:v>
                </c:pt>
                <c:pt idx="2">
                  <c:v>6.3</c:v>
                </c:pt>
                <c:pt idx="3">
                  <c:v>12.9</c:v>
                </c:pt>
              </c:numCache>
            </c:numRef>
          </c:val>
          <c:smooth val="0"/>
          <c:extLst>
            <c:ext xmlns:c16="http://schemas.microsoft.com/office/drawing/2014/chart" uri="{C3380CC4-5D6E-409C-BE32-E72D297353CC}">
              <c16:uniqueId val="{00000000-124D-4380-B114-202ED3358FA3}"/>
            </c:ext>
          </c:extLst>
        </c:ser>
        <c:dLbls>
          <c:showLegendKey val="0"/>
          <c:showVal val="0"/>
          <c:showCatName val="0"/>
          <c:showSerName val="0"/>
          <c:showPercent val="0"/>
          <c:showBubbleSize val="0"/>
        </c:dLbls>
        <c:smooth val="0"/>
        <c:axId val="1199988943"/>
        <c:axId val="894978479"/>
      </c:lineChart>
      <c:catAx>
        <c:axId val="11999889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4978479"/>
        <c:crosses val="autoZero"/>
        <c:auto val="1"/>
        <c:lblAlgn val="ctr"/>
        <c:lblOffset val="100"/>
        <c:noMultiLvlLbl val="0"/>
      </c:catAx>
      <c:valAx>
        <c:axId val="894978479"/>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9988943"/>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BBF03-E455-4623-BEAE-F4963657FCAB}" type="doc">
      <dgm:prSet loTypeId="urn:microsoft.com/office/officeart/2005/8/layout/equation2" loCatId="relationship" qsTypeId="urn:microsoft.com/office/officeart/2005/8/quickstyle/simple4" qsCatId="simple" csTypeId="urn:microsoft.com/office/officeart/2005/8/colors/colorful2" csCatId="colorful" phldr="1"/>
      <dgm:spPr/>
      <dgm:t>
        <a:bodyPr/>
        <a:lstStyle/>
        <a:p>
          <a:endParaRPr lang="en-US"/>
        </a:p>
      </dgm:t>
    </dgm:pt>
    <dgm:pt modelId="{7F9E01EF-4C9D-4715-A543-E2DF62578FDA}">
      <dgm:prSet phldrT="[Text]" custT="1"/>
      <dgm:spPr/>
      <dgm:t>
        <a:bodyPr/>
        <a:lstStyle/>
        <a:p>
          <a:r>
            <a:rPr lang="en-US" sz="1800" dirty="0"/>
            <a:t>Poverty</a:t>
          </a:r>
        </a:p>
      </dgm:t>
    </dgm:pt>
    <dgm:pt modelId="{5026BE78-4385-471E-8815-37A3A861507A}" type="parTrans" cxnId="{4C2EF861-173D-4796-98A3-530D8798E2AF}">
      <dgm:prSet/>
      <dgm:spPr/>
      <dgm:t>
        <a:bodyPr/>
        <a:lstStyle/>
        <a:p>
          <a:endParaRPr lang="en-US"/>
        </a:p>
      </dgm:t>
    </dgm:pt>
    <dgm:pt modelId="{5F23004C-51C6-41A4-BA14-692AD5A65685}" type="sibTrans" cxnId="{4C2EF861-173D-4796-98A3-530D8798E2AF}">
      <dgm:prSet/>
      <dgm:spPr/>
      <dgm:t>
        <a:bodyPr/>
        <a:lstStyle/>
        <a:p>
          <a:endParaRPr lang="en-US"/>
        </a:p>
      </dgm:t>
    </dgm:pt>
    <dgm:pt modelId="{3866E951-4809-4E87-9B34-D0160C015433}">
      <dgm:prSet phldrT="[Text]" custT="1"/>
      <dgm:spPr/>
      <dgm:t>
        <a:bodyPr/>
        <a:lstStyle/>
        <a:p>
          <a:r>
            <a:rPr lang="en-US" sz="1800" dirty="0"/>
            <a:t>Education</a:t>
          </a:r>
        </a:p>
      </dgm:t>
    </dgm:pt>
    <dgm:pt modelId="{0E263198-F4FD-4259-9DB0-08D7E328538D}" type="parTrans" cxnId="{46FF4272-B130-4DCB-BDBA-792773DE4740}">
      <dgm:prSet/>
      <dgm:spPr/>
      <dgm:t>
        <a:bodyPr/>
        <a:lstStyle/>
        <a:p>
          <a:endParaRPr lang="en-US"/>
        </a:p>
      </dgm:t>
    </dgm:pt>
    <dgm:pt modelId="{007920EB-D3DA-4BE5-960F-E48925B616A8}" type="sibTrans" cxnId="{46FF4272-B130-4DCB-BDBA-792773DE4740}">
      <dgm:prSet/>
      <dgm:spPr/>
      <dgm:t>
        <a:bodyPr/>
        <a:lstStyle/>
        <a:p>
          <a:endParaRPr lang="en-US"/>
        </a:p>
      </dgm:t>
    </dgm:pt>
    <dgm:pt modelId="{1C68F4FC-3ADE-4718-A49B-13D5BFAF7029}">
      <dgm:prSet phldrT="[Text]"/>
      <dgm:spPr/>
      <dgm:t>
        <a:bodyPr/>
        <a:lstStyle/>
        <a:p>
          <a:r>
            <a:rPr lang="en-US" dirty="0"/>
            <a:t>Health Outcomes</a:t>
          </a:r>
        </a:p>
      </dgm:t>
    </dgm:pt>
    <dgm:pt modelId="{5106DCC6-5D42-4D0F-9BF0-F567B9EFDDC5}" type="parTrans" cxnId="{CDB4922A-A4E3-491C-9F57-B45F5E0F8DF3}">
      <dgm:prSet/>
      <dgm:spPr/>
      <dgm:t>
        <a:bodyPr/>
        <a:lstStyle/>
        <a:p>
          <a:endParaRPr lang="en-US"/>
        </a:p>
      </dgm:t>
    </dgm:pt>
    <dgm:pt modelId="{C99146A6-D81E-4F30-A9E0-CC593885327E}" type="sibTrans" cxnId="{CDB4922A-A4E3-491C-9F57-B45F5E0F8DF3}">
      <dgm:prSet/>
      <dgm:spPr/>
      <dgm:t>
        <a:bodyPr/>
        <a:lstStyle/>
        <a:p>
          <a:endParaRPr lang="en-US"/>
        </a:p>
      </dgm:t>
    </dgm:pt>
    <dgm:pt modelId="{5E699BEF-06FE-4EE5-9FB2-D9163CB3B7B4}">
      <dgm:prSet phldrT="[Text]" custT="1"/>
      <dgm:spPr/>
      <dgm:t>
        <a:bodyPr/>
        <a:lstStyle/>
        <a:p>
          <a:r>
            <a:rPr lang="en-US" sz="1600" dirty="0"/>
            <a:t>Occupation</a:t>
          </a:r>
        </a:p>
      </dgm:t>
    </dgm:pt>
    <dgm:pt modelId="{75129EE0-1E58-4523-9787-21B5EE096E2B}" type="parTrans" cxnId="{7A1D5A30-C23B-4CC8-8225-D97AE5A6F2F3}">
      <dgm:prSet/>
      <dgm:spPr/>
      <dgm:t>
        <a:bodyPr/>
        <a:lstStyle/>
        <a:p>
          <a:endParaRPr lang="en-US"/>
        </a:p>
      </dgm:t>
    </dgm:pt>
    <dgm:pt modelId="{2EEACF20-301C-4C7B-AB53-8D40CE045A4B}" type="sibTrans" cxnId="{7A1D5A30-C23B-4CC8-8225-D97AE5A6F2F3}">
      <dgm:prSet/>
      <dgm:spPr/>
      <dgm:t>
        <a:bodyPr/>
        <a:lstStyle/>
        <a:p>
          <a:endParaRPr lang="en-US"/>
        </a:p>
      </dgm:t>
    </dgm:pt>
    <dgm:pt modelId="{7DE3E9E8-D891-4AF9-B6A9-3B929CB6CBAE}" type="pres">
      <dgm:prSet presAssocID="{03CBBF03-E455-4623-BEAE-F4963657FCAB}" presName="Name0" presStyleCnt="0">
        <dgm:presLayoutVars>
          <dgm:dir/>
          <dgm:resizeHandles val="exact"/>
        </dgm:presLayoutVars>
      </dgm:prSet>
      <dgm:spPr/>
    </dgm:pt>
    <dgm:pt modelId="{5A613181-6408-42E6-82BF-E38C02E579D3}" type="pres">
      <dgm:prSet presAssocID="{03CBBF03-E455-4623-BEAE-F4963657FCAB}" presName="vNodes" presStyleCnt="0"/>
      <dgm:spPr/>
    </dgm:pt>
    <dgm:pt modelId="{B528ECE9-1EBD-45A7-8A6E-B5229F0DE518}" type="pres">
      <dgm:prSet presAssocID="{7F9E01EF-4C9D-4715-A543-E2DF62578FDA}" presName="node" presStyleLbl="node1" presStyleIdx="0" presStyleCnt="4" custScaleX="135482">
        <dgm:presLayoutVars>
          <dgm:bulletEnabled val="1"/>
        </dgm:presLayoutVars>
      </dgm:prSet>
      <dgm:spPr/>
    </dgm:pt>
    <dgm:pt modelId="{092D7049-1269-44DF-B207-3A5DEF415C7E}" type="pres">
      <dgm:prSet presAssocID="{5F23004C-51C6-41A4-BA14-692AD5A65685}" presName="spacerT" presStyleCnt="0"/>
      <dgm:spPr/>
    </dgm:pt>
    <dgm:pt modelId="{39EB63EB-034C-477B-9800-05FEA52F3421}" type="pres">
      <dgm:prSet presAssocID="{5F23004C-51C6-41A4-BA14-692AD5A65685}" presName="sibTrans" presStyleLbl="sibTrans2D1" presStyleIdx="0" presStyleCnt="3"/>
      <dgm:spPr/>
    </dgm:pt>
    <dgm:pt modelId="{0BFB0C64-A29F-4203-B354-D4113B407CE6}" type="pres">
      <dgm:prSet presAssocID="{5F23004C-51C6-41A4-BA14-692AD5A65685}" presName="spacerB" presStyleCnt="0"/>
      <dgm:spPr/>
    </dgm:pt>
    <dgm:pt modelId="{781C8D23-661F-4CE8-A03E-AD9A049DA2C0}" type="pres">
      <dgm:prSet presAssocID="{3866E951-4809-4E87-9B34-D0160C015433}" presName="node" presStyleLbl="node1" presStyleIdx="1" presStyleCnt="4" custScaleX="132630" custScaleY="96004">
        <dgm:presLayoutVars>
          <dgm:bulletEnabled val="1"/>
        </dgm:presLayoutVars>
      </dgm:prSet>
      <dgm:spPr/>
    </dgm:pt>
    <dgm:pt modelId="{029C0592-1156-4C76-9123-B6331E6BA70F}" type="pres">
      <dgm:prSet presAssocID="{007920EB-D3DA-4BE5-960F-E48925B616A8}" presName="spacerT" presStyleCnt="0"/>
      <dgm:spPr/>
    </dgm:pt>
    <dgm:pt modelId="{63E6540F-8F38-4B90-BCD4-0B6EDC5E42BF}" type="pres">
      <dgm:prSet presAssocID="{007920EB-D3DA-4BE5-960F-E48925B616A8}" presName="sibTrans" presStyleLbl="sibTrans2D1" presStyleIdx="1" presStyleCnt="3"/>
      <dgm:spPr/>
    </dgm:pt>
    <dgm:pt modelId="{E712D120-E6A0-43F1-BD97-04A42D11BC95}" type="pres">
      <dgm:prSet presAssocID="{007920EB-D3DA-4BE5-960F-E48925B616A8}" presName="spacerB" presStyleCnt="0"/>
      <dgm:spPr/>
    </dgm:pt>
    <dgm:pt modelId="{4B4A09E5-6771-4339-B860-DDB7BEF30929}" type="pres">
      <dgm:prSet presAssocID="{5E699BEF-06FE-4EE5-9FB2-D9163CB3B7B4}" presName="node" presStyleLbl="node1" presStyleIdx="2" presStyleCnt="4" custScaleX="142653">
        <dgm:presLayoutVars>
          <dgm:bulletEnabled val="1"/>
        </dgm:presLayoutVars>
      </dgm:prSet>
      <dgm:spPr/>
    </dgm:pt>
    <dgm:pt modelId="{DDDF83CF-AF71-48F6-8CA1-FCB79CA86EE0}" type="pres">
      <dgm:prSet presAssocID="{03CBBF03-E455-4623-BEAE-F4963657FCAB}" presName="sibTransLast" presStyleLbl="sibTrans2D1" presStyleIdx="2" presStyleCnt="3"/>
      <dgm:spPr/>
    </dgm:pt>
    <dgm:pt modelId="{59433482-53B0-4676-9987-DFAAD4DCD70E}" type="pres">
      <dgm:prSet presAssocID="{03CBBF03-E455-4623-BEAE-F4963657FCAB}" presName="connectorText" presStyleLbl="sibTrans2D1" presStyleIdx="2" presStyleCnt="3"/>
      <dgm:spPr/>
    </dgm:pt>
    <dgm:pt modelId="{E4600187-16EF-48DB-9619-9D7C7396E080}" type="pres">
      <dgm:prSet presAssocID="{03CBBF03-E455-4623-BEAE-F4963657FCAB}" presName="lastNode" presStyleLbl="node1" presStyleIdx="3" presStyleCnt="4" custScaleX="127071" custScaleY="121458" custLinFactX="9500" custLinFactNeighborX="100000" custLinFactNeighborY="-1442">
        <dgm:presLayoutVars>
          <dgm:bulletEnabled val="1"/>
        </dgm:presLayoutVars>
      </dgm:prSet>
      <dgm:spPr/>
    </dgm:pt>
  </dgm:ptLst>
  <dgm:cxnLst>
    <dgm:cxn modelId="{6B24D208-C279-445A-B8C0-A3FC019A6961}" type="presOf" srcId="{2EEACF20-301C-4C7B-AB53-8D40CE045A4B}" destId="{DDDF83CF-AF71-48F6-8CA1-FCB79CA86EE0}" srcOrd="0" destOrd="0" presId="urn:microsoft.com/office/officeart/2005/8/layout/equation2"/>
    <dgm:cxn modelId="{CDB4922A-A4E3-491C-9F57-B45F5E0F8DF3}" srcId="{03CBBF03-E455-4623-BEAE-F4963657FCAB}" destId="{1C68F4FC-3ADE-4718-A49B-13D5BFAF7029}" srcOrd="3" destOrd="0" parTransId="{5106DCC6-5D42-4D0F-9BF0-F567B9EFDDC5}" sibTransId="{C99146A6-D81E-4F30-A9E0-CC593885327E}"/>
    <dgm:cxn modelId="{7A1D5A30-C23B-4CC8-8225-D97AE5A6F2F3}" srcId="{03CBBF03-E455-4623-BEAE-F4963657FCAB}" destId="{5E699BEF-06FE-4EE5-9FB2-D9163CB3B7B4}" srcOrd="2" destOrd="0" parTransId="{75129EE0-1E58-4523-9787-21B5EE096E2B}" sibTransId="{2EEACF20-301C-4C7B-AB53-8D40CE045A4B}"/>
    <dgm:cxn modelId="{1B75F340-12F5-482D-9DBF-4BB0E7FF5EEB}" type="presOf" srcId="{1C68F4FC-3ADE-4718-A49B-13D5BFAF7029}" destId="{E4600187-16EF-48DB-9619-9D7C7396E080}" srcOrd="0" destOrd="0" presId="urn:microsoft.com/office/officeart/2005/8/layout/equation2"/>
    <dgm:cxn modelId="{53B0325F-2081-4C7D-B227-C15B13239C8C}" type="presOf" srcId="{007920EB-D3DA-4BE5-960F-E48925B616A8}" destId="{63E6540F-8F38-4B90-BCD4-0B6EDC5E42BF}" srcOrd="0" destOrd="0" presId="urn:microsoft.com/office/officeart/2005/8/layout/equation2"/>
    <dgm:cxn modelId="{4C2EF861-173D-4796-98A3-530D8798E2AF}" srcId="{03CBBF03-E455-4623-BEAE-F4963657FCAB}" destId="{7F9E01EF-4C9D-4715-A543-E2DF62578FDA}" srcOrd="0" destOrd="0" parTransId="{5026BE78-4385-471E-8815-37A3A861507A}" sibTransId="{5F23004C-51C6-41A4-BA14-692AD5A65685}"/>
    <dgm:cxn modelId="{7B143D49-1BAE-48C4-AE16-84F79E5BA688}" type="presOf" srcId="{5E699BEF-06FE-4EE5-9FB2-D9163CB3B7B4}" destId="{4B4A09E5-6771-4339-B860-DDB7BEF30929}" srcOrd="0" destOrd="0" presId="urn:microsoft.com/office/officeart/2005/8/layout/equation2"/>
    <dgm:cxn modelId="{46FF4272-B130-4DCB-BDBA-792773DE4740}" srcId="{03CBBF03-E455-4623-BEAE-F4963657FCAB}" destId="{3866E951-4809-4E87-9B34-D0160C015433}" srcOrd="1" destOrd="0" parTransId="{0E263198-F4FD-4259-9DB0-08D7E328538D}" sibTransId="{007920EB-D3DA-4BE5-960F-E48925B616A8}"/>
    <dgm:cxn modelId="{2951248D-8E73-47EF-A6B6-DAD4F64BC905}" type="presOf" srcId="{2EEACF20-301C-4C7B-AB53-8D40CE045A4B}" destId="{59433482-53B0-4676-9987-DFAAD4DCD70E}" srcOrd="1" destOrd="0" presId="urn:microsoft.com/office/officeart/2005/8/layout/equation2"/>
    <dgm:cxn modelId="{6F3B069C-8CEE-4EFC-8FC7-31897D68652F}" type="presOf" srcId="{03CBBF03-E455-4623-BEAE-F4963657FCAB}" destId="{7DE3E9E8-D891-4AF9-B6A9-3B929CB6CBAE}" srcOrd="0" destOrd="0" presId="urn:microsoft.com/office/officeart/2005/8/layout/equation2"/>
    <dgm:cxn modelId="{40914EB9-A529-47CE-9D86-5F923F79B5C1}" type="presOf" srcId="{7F9E01EF-4C9D-4715-A543-E2DF62578FDA}" destId="{B528ECE9-1EBD-45A7-8A6E-B5229F0DE518}" srcOrd="0" destOrd="0" presId="urn:microsoft.com/office/officeart/2005/8/layout/equation2"/>
    <dgm:cxn modelId="{6ECABCE0-D51A-4099-9D29-383767870D85}" type="presOf" srcId="{5F23004C-51C6-41A4-BA14-692AD5A65685}" destId="{39EB63EB-034C-477B-9800-05FEA52F3421}" srcOrd="0" destOrd="0" presId="urn:microsoft.com/office/officeart/2005/8/layout/equation2"/>
    <dgm:cxn modelId="{90F4A4E4-3A35-496B-8BF6-21BFAAF43559}" type="presOf" srcId="{3866E951-4809-4E87-9B34-D0160C015433}" destId="{781C8D23-661F-4CE8-A03E-AD9A049DA2C0}" srcOrd="0" destOrd="0" presId="urn:microsoft.com/office/officeart/2005/8/layout/equation2"/>
    <dgm:cxn modelId="{CEDFC093-1EB5-4F24-9815-1AD4F92F001A}" type="presParOf" srcId="{7DE3E9E8-D891-4AF9-B6A9-3B929CB6CBAE}" destId="{5A613181-6408-42E6-82BF-E38C02E579D3}" srcOrd="0" destOrd="0" presId="urn:microsoft.com/office/officeart/2005/8/layout/equation2"/>
    <dgm:cxn modelId="{5E13FB39-2A11-4834-893D-805E827F86B8}" type="presParOf" srcId="{5A613181-6408-42E6-82BF-E38C02E579D3}" destId="{B528ECE9-1EBD-45A7-8A6E-B5229F0DE518}" srcOrd="0" destOrd="0" presId="urn:microsoft.com/office/officeart/2005/8/layout/equation2"/>
    <dgm:cxn modelId="{6607F874-C836-457E-AE54-A28BE1D1C034}" type="presParOf" srcId="{5A613181-6408-42E6-82BF-E38C02E579D3}" destId="{092D7049-1269-44DF-B207-3A5DEF415C7E}" srcOrd="1" destOrd="0" presId="urn:microsoft.com/office/officeart/2005/8/layout/equation2"/>
    <dgm:cxn modelId="{0A7D212C-B308-41CA-B7AE-D6E1FDD17E8A}" type="presParOf" srcId="{5A613181-6408-42E6-82BF-E38C02E579D3}" destId="{39EB63EB-034C-477B-9800-05FEA52F3421}" srcOrd="2" destOrd="0" presId="urn:microsoft.com/office/officeart/2005/8/layout/equation2"/>
    <dgm:cxn modelId="{3EE5D1BF-F0B7-4343-9045-7346560DEF2C}" type="presParOf" srcId="{5A613181-6408-42E6-82BF-E38C02E579D3}" destId="{0BFB0C64-A29F-4203-B354-D4113B407CE6}" srcOrd="3" destOrd="0" presId="urn:microsoft.com/office/officeart/2005/8/layout/equation2"/>
    <dgm:cxn modelId="{9F43BE96-7CC3-4C7B-8758-1A3559DA91D6}" type="presParOf" srcId="{5A613181-6408-42E6-82BF-E38C02E579D3}" destId="{781C8D23-661F-4CE8-A03E-AD9A049DA2C0}" srcOrd="4" destOrd="0" presId="urn:microsoft.com/office/officeart/2005/8/layout/equation2"/>
    <dgm:cxn modelId="{4051137A-B11A-43B9-8954-1BF559E72047}" type="presParOf" srcId="{5A613181-6408-42E6-82BF-E38C02E579D3}" destId="{029C0592-1156-4C76-9123-B6331E6BA70F}" srcOrd="5" destOrd="0" presId="urn:microsoft.com/office/officeart/2005/8/layout/equation2"/>
    <dgm:cxn modelId="{E0F614E2-FADD-4C9C-92DB-B4F4288A3F13}" type="presParOf" srcId="{5A613181-6408-42E6-82BF-E38C02E579D3}" destId="{63E6540F-8F38-4B90-BCD4-0B6EDC5E42BF}" srcOrd="6" destOrd="0" presId="urn:microsoft.com/office/officeart/2005/8/layout/equation2"/>
    <dgm:cxn modelId="{A5E2E6E4-7956-4E8E-B8F2-CF0C4718D349}" type="presParOf" srcId="{5A613181-6408-42E6-82BF-E38C02E579D3}" destId="{E712D120-E6A0-43F1-BD97-04A42D11BC95}" srcOrd="7" destOrd="0" presId="urn:microsoft.com/office/officeart/2005/8/layout/equation2"/>
    <dgm:cxn modelId="{2CC3BF8D-BD5B-4CE2-B428-2BEA90ADC092}" type="presParOf" srcId="{5A613181-6408-42E6-82BF-E38C02E579D3}" destId="{4B4A09E5-6771-4339-B860-DDB7BEF30929}" srcOrd="8" destOrd="0" presId="urn:microsoft.com/office/officeart/2005/8/layout/equation2"/>
    <dgm:cxn modelId="{A1A177DC-40EC-435F-AFA9-6E760EE071B6}" type="presParOf" srcId="{7DE3E9E8-D891-4AF9-B6A9-3B929CB6CBAE}" destId="{DDDF83CF-AF71-48F6-8CA1-FCB79CA86EE0}" srcOrd="1" destOrd="0" presId="urn:microsoft.com/office/officeart/2005/8/layout/equation2"/>
    <dgm:cxn modelId="{913DD734-482C-499D-B461-A533D3BDB3C8}" type="presParOf" srcId="{DDDF83CF-AF71-48F6-8CA1-FCB79CA86EE0}" destId="{59433482-53B0-4676-9987-DFAAD4DCD70E}" srcOrd="0" destOrd="0" presId="urn:microsoft.com/office/officeart/2005/8/layout/equation2"/>
    <dgm:cxn modelId="{6FB87940-32F9-4D48-9B1F-9DD5D36A97F7}" type="presParOf" srcId="{7DE3E9E8-D891-4AF9-B6A9-3B929CB6CBAE}" destId="{E4600187-16EF-48DB-9619-9D7C7396E08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CE930-2BF4-4144-8E09-1A3C9FDE05F5}" type="doc">
      <dgm:prSet loTypeId="urn:microsoft.com/office/officeart/2005/8/layout/equation1" loCatId="relationship" qsTypeId="urn:microsoft.com/office/officeart/2005/8/quickstyle/simple4" qsCatId="simple" csTypeId="urn:microsoft.com/office/officeart/2005/8/colors/colorful5" csCatId="colorful" phldr="1"/>
      <dgm:spPr/>
    </dgm:pt>
    <dgm:pt modelId="{4E01E0C5-9FDA-46A7-879D-5FBAE8449E18}">
      <dgm:prSet phldrT="[Text]"/>
      <dgm:spPr/>
      <dgm:t>
        <a:bodyPr/>
        <a:lstStyle/>
        <a:p>
          <a:r>
            <a:rPr lang="en-US" dirty="0"/>
            <a:t>Stable health insurance coverage</a:t>
          </a:r>
        </a:p>
      </dgm:t>
    </dgm:pt>
    <dgm:pt modelId="{DA394F1A-A274-46C4-AB68-716904EF3503}" type="parTrans" cxnId="{AF9DE961-7266-4BC8-A433-8AB5C476C21E}">
      <dgm:prSet/>
      <dgm:spPr/>
      <dgm:t>
        <a:bodyPr/>
        <a:lstStyle/>
        <a:p>
          <a:endParaRPr lang="en-US"/>
        </a:p>
      </dgm:t>
    </dgm:pt>
    <dgm:pt modelId="{AFDDA445-AFCA-4156-8CFB-0108245207D3}" type="sibTrans" cxnId="{AF9DE961-7266-4BC8-A433-8AB5C476C21E}">
      <dgm:prSet/>
      <dgm:spPr/>
      <dgm:t>
        <a:bodyPr/>
        <a:lstStyle/>
        <a:p>
          <a:endParaRPr lang="en-US"/>
        </a:p>
      </dgm:t>
    </dgm:pt>
    <dgm:pt modelId="{5A649C28-CEA6-40EE-9732-30A7E404D411}">
      <dgm:prSet phldrT="[Text]"/>
      <dgm:spPr/>
      <dgm:t>
        <a:bodyPr/>
        <a:lstStyle/>
        <a:p>
          <a:r>
            <a:rPr lang="en-US" dirty="0"/>
            <a:t>Better health</a:t>
          </a:r>
        </a:p>
      </dgm:t>
    </dgm:pt>
    <dgm:pt modelId="{AF5CFB66-CC04-4912-87D3-D9F024E29360}" type="parTrans" cxnId="{0E1353ED-D906-4886-A544-0D6BFC431663}">
      <dgm:prSet/>
      <dgm:spPr/>
      <dgm:t>
        <a:bodyPr/>
        <a:lstStyle/>
        <a:p>
          <a:endParaRPr lang="en-US"/>
        </a:p>
      </dgm:t>
    </dgm:pt>
    <dgm:pt modelId="{593E3712-C64A-4FAA-B030-6AF4347E36E8}" type="sibTrans" cxnId="{0E1353ED-D906-4886-A544-0D6BFC431663}">
      <dgm:prSet/>
      <dgm:spPr/>
      <dgm:t>
        <a:bodyPr/>
        <a:lstStyle/>
        <a:p>
          <a:endParaRPr lang="en-US"/>
        </a:p>
      </dgm:t>
    </dgm:pt>
    <dgm:pt modelId="{8F235B58-ACB2-46F0-BB20-BADA97067D99}">
      <dgm:prSet phldrT="[Text]"/>
      <dgm:spPr/>
      <dgm:t>
        <a:bodyPr/>
        <a:lstStyle/>
        <a:p>
          <a:r>
            <a:rPr lang="en-US" dirty="0"/>
            <a:t>Lower chance of pre-mature death</a:t>
          </a:r>
        </a:p>
      </dgm:t>
    </dgm:pt>
    <dgm:pt modelId="{7D910BD5-5186-4927-BDE5-189DE395215B}" type="parTrans" cxnId="{5A504F0F-BEE3-4EFA-AFFB-096132550F75}">
      <dgm:prSet/>
      <dgm:spPr/>
      <dgm:t>
        <a:bodyPr/>
        <a:lstStyle/>
        <a:p>
          <a:endParaRPr lang="en-US"/>
        </a:p>
      </dgm:t>
    </dgm:pt>
    <dgm:pt modelId="{7894F9DC-F4D2-4845-82C0-1DA9535C4C72}" type="sibTrans" cxnId="{5A504F0F-BEE3-4EFA-AFFB-096132550F75}">
      <dgm:prSet/>
      <dgm:spPr/>
      <dgm:t>
        <a:bodyPr/>
        <a:lstStyle/>
        <a:p>
          <a:endParaRPr lang="en-US"/>
        </a:p>
      </dgm:t>
    </dgm:pt>
    <dgm:pt modelId="{C77AE78A-78ED-4B22-BEDE-08E3FC739F44}" type="pres">
      <dgm:prSet presAssocID="{161CE930-2BF4-4144-8E09-1A3C9FDE05F5}" presName="linearFlow" presStyleCnt="0">
        <dgm:presLayoutVars>
          <dgm:dir/>
          <dgm:resizeHandles val="exact"/>
        </dgm:presLayoutVars>
      </dgm:prSet>
      <dgm:spPr/>
    </dgm:pt>
    <dgm:pt modelId="{49EB6C1F-D900-4F04-96A6-A9D82624F935}" type="pres">
      <dgm:prSet presAssocID="{4E01E0C5-9FDA-46A7-879D-5FBAE8449E18}" presName="node" presStyleLbl="node1" presStyleIdx="0" presStyleCnt="3">
        <dgm:presLayoutVars>
          <dgm:bulletEnabled val="1"/>
        </dgm:presLayoutVars>
      </dgm:prSet>
      <dgm:spPr/>
    </dgm:pt>
    <dgm:pt modelId="{4254CEF7-BE79-42AF-931D-BAB29C1C1428}" type="pres">
      <dgm:prSet presAssocID="{AFDDA445-AFCA-4156-8CFB-0108245207D3}" presName="spacerL" presStyleCnt="0"/>
      <dgm:spPr/>
    </dgm:pt>
    <dgm:pt modelId="{893893CD-AC9D-4766-87AE-900EB3ECC516}" type="pres">
      <dgm:prSet presAssocID="{AFDDA445-AFCA-4156-8CFB-0108245207D3}" presName="sibTrans" presStyleLbl="sibTrans2D1" presStyleIdx="0" presStyleCnt="2"/>
      <dgm:spPr/>
    </dgm:pt>
    <dgm:pt modelId="{89087263-3092-4F4E-A62E-41F3E3FD5C1B}" type="pres">
      <dgm:prSet presAssocID="{AFDDA445-AFCA-4156-8CFB-0108245207D3}" presName="spacerR" presStyleCnt="0"/>
      <dgm:spPr/>
    </dgm:pt>
    <dgm:pt modelId="{093DB9CC-31CC-4043-BA43-57FC584D9983}" type="pres">
      <dgm:prSet presAssocID="{5A649C28-CEA6-40EE-9732-30A7E404D411}" presName="node" presStyleLbl="node1" presStyleIdx="1" presStyleCnt="3">
        <dgm:presLayoutVars>
          <dgm:bulletEnabled val="1"/>
        </dgm:presLayoutVars>
      </dgm:prSet>
      <dgm:spPr/>
    </dgm:pt>
    <dgm:pt modelId="{4A8FE248-204A-4A2A-81F4-6E7E73A52ABE}" type="pres">
      <dgm:prSet presAssocID="{593E3712-C64A-4FAA-B030-6AF4347E36E8}" presName="spacerL" presStyleCnt="0"/>
      <dgm:spPr/>
    </dgm:pt>
    <dgm:pt modelId="{9CC71705-07C2-476F-A805-63EC0CAF3AAC}" type="pres">
      <dgm:prSet presAssocID="{593E3712-C64A-4FAA-B030-6AF4347E36E8}" presName="sibTrans" presStyleLbl="sibTrans2D1" presStyleIdx="1" presStyleCnt="2"/>
      <dgm:spPr/>
    </dgm:pt>
    <dgm:pt modelId="{3FEFDB74-2262-468C-86F6-CF6C9B62DE8B}" type="pres">
      <dgm:prSet presAssocID="{593E3712-C64A-4FAA-B030-6AF4347E36E8}" presName="spacerR" presStyleCnt="0"/>
      <dgm:spPr/>
    </dgm:pt>
    <dgm:pt modelId="{1579A13D-40DA-44C6-BFE5-F4E7CBFAAC71}" type="pres">
      <dgm:prSet presAssocID="{8F235B58-ACB2-46F0-BB20-BADA97067D99}" presName="node" presStyleLbl="node1" presStyleIdx="2" presStyleCnt="3">
        <dgm:presLayoutVars>
          <dgm:bulletEnabled val="1"/>
        </dgm:presLayoutVars>
      </dgm:prSet>
      <dgm:spPr/>
    </dgm:pt>
  </dgm:ptLst>
  <dgm:cxnLst>
    <dgm:cxn modelId="{5A504F0F-BEE3-4EFA-AFFB-096132550F75}" srcId="{161CE930-2BF4-4144-8E09-1A3C9FDE05F5}" destId="{8F235B58-ACB2-46F0-BB20-BADA97067D99}" srcOrd="2" destOrd="0" parTransId="{7D910BD5-5186-4927-BDE5-189DE395215B}" sibTransId="{7894F9DC-F4D2-4845-82C0-1DA9535C4C72}"/>
    <dgm:cxn modelId="{72533812-341D-44F1-83EF-D5D10C26DDDE}" type="presOf" srcId="{AFDDA445-AFCA-4156-8CFB-0108245207D3}" destId="{893893CD-AC9D-4766-87AE-900EB3ECC516}" srcOrd="0" destOrd="0" presId="urn:microsoft.com/office/officeart/2005/8/layout/equation1"/>
    <dgm:cxn modelId="{D9C40D14-C840-4EAC-8BD6-3F80E27D8C27}" type="presOf" srcId="{593E3712-C64A-4FAA-B030-6AF4347E36E8}" destId="{9CC71705-07C2-476F-A805-63EC0CAF3AAC}" srcOrd="0" destOrd="0" presId="urn:microsoft.com/office/officeart/2005/8/layout/equation1"/>
    <dgm:cxn modelId="{35CDEA31-98A4-4B3B-BF3E-0C026C36F6B4}" type="presOf" srcId="{161CE930-2BF4-4144-8E09-1A3C9FDE05F5}" destId="{C77AE78A-78ED-4B22-BEDE-08E3FC739F44}" srcOrd="0" destOrd="0" presId="urn:microsoft.com/office/officeart/2005/8/layout/equation1"/>
    <dgm:cxn modelId="{CFE5673A-CBA3-494C-A29D-54DA92E814CF}" type="presOf" srcId="{4E01E0C5-9FDA-46A7-879D-5FBAE8449E18}" destId="{49EB6C1F-D900-4F04-96A6-A9D82624F935}" srcOrd="0" destOrd="0" presId="urn:microsoft.com/office/officeart/2005/8/layout/equation1"/>
    <dgm:cxn modelId="{AF9DE961-7266-4BC8-A433-8AB5C476C21E}" srcId="{161CE930-2BF4-4144-8E09-1A3C9FDE05F5}" destId="{4E01E0C5-9FDA-46A7-879D-5FBAE8449E18}" srcOrd="0" destOrd="0" parTransId="{DA394F1A-A274-46C4-AB68-716904EF3503}" sibTransId="{AFDDA445-AFCA-4156-8CFB-0108245207D3}"/>
    <dgm:cxn modelId="{452F9869-15C7-46A8-B342-9C7C4C141BAF}" type="presOf" srcId="{8F235B58-ACB2-46F0-BB20-BADA97067D99}" destId="{1579A13D-40DA-44C6-BFE5-F4E7CBFAAC71}" srcOrd="0" destOrd="0" presId="urn:microsoft.com/office/officeart/2005/8/layout/equation1"/>
    <dgm:cxn modelId="{4662F6CA-26B2-4D86-815F-F8DEE30AE734}" type="presOf" srcId="{5A649C28-CEA6-40EE-9732-30A7E404D411}" destId="{093DB9CC-31CC-4043-BA43-57FC584D9983}" srcOrd="0" destOrd="0" presId="urn:microsoft.com/office/officeart/2005/8/layout/equation1"/>
    <dgm:cxn modelId="{0E1353ED-D906-4886-A544-0D6BFC431663}" srcId="{161CE930-2BF4-4144-8E09-1A3C9FDE05F5}" destId="{5A649C28-CEA6-40EE-9732-30A7E404D411}" srcOrd="1" destOrd="0" parTransId="{AF5CFB66-CC04-4912-87D3-D9F024E29360}" sibTransId="{593E3712-C64A-4FAA-B030-6AF4347E36E8}"/>
    <dgm:cxn modelId="{EAE68F53-23F3-43C8-90D9-7ABC4293ABFF}" type="presParOf" srcId="{C77AE78A-78ED-4B22-BEDE-08E3FC739F44}" destId="{49EB6C1F-D900-4F04-96A6-A9D82624F935}" srcOrd="0" destOrd="0" presId="urn:microsoft.com/office/officeart/2005/8/layout/equation1"/>
    <dgm:cxn modelId="{C4288FD9-0995-4209-9B80-32F7A4113315}" type="presParOf" srcId="{C77AE78A-78ED-4B22-BEDE-08E3FC739F44}" destId="{4254CEF7-BE79-42AF-931D-BAB29C1C1428}" srcOrd="1" destOrd="0" presId="urn:microsoft.com/office/officeart/2005/8/layout/equation1"/>
    <dgm:cxn modelId="{B143A153-1238-4AC5-8E2E-31CC6111E2A1}" type="presParOf" srcId="{C77AE78A-78ED-4B22-BEDE-08E3FC739F44}" destId="{893893CD-AC9D-4766-87AE-900EB3ECC516}" srcOrd="2" destOrd="0" presId="urn:microsoft.com/office/officeart/2005/8/layout/equation1"/>
    <dgm:cxn modelId="{9E4DDFF0-01B2-4487-BEC5-E6493B75F449}" type="presParOf" srcId="{C77AE78A-78ED-4B22-BEDE-08E3FC739F44}" destId="{89087263-3092-4F4E-A62E-41F3E3FD5C1B}" srcOrd="3" destOrd="0" presId="urn:microsoft.com/office/officeart/2005/8/layout/equation1"/>
    <dgm:cxn modelId="{E4D7E208-AAF6-459C-84EA-2473EB96175E}" type="presParOf" srcId="{C77AE78A-78ED-4B22-BEDE-08E3FC739F44}" destId="{093DB9CC-31CC-4043-BA43-57FC584D9983}" srcOrd="4" destOrd="0" presId="urn:microsoft.com/office/officeart/2005/8/layout/equation1"/>
    <dgm:cxn modelId="{9990F420-90C9-4786-9D10-8145C706A285}" type="presParOf" srcId="{C77AE78A-78ED-4B22-BEDE-08E3FC739F44}" destId="{4A8FE248-204A-4A2A-81F4-6E7E73A52ABE}" srcOrd="5" destOrd="0" presId="urn:microsoft.com/office/officeart/2005/8/layout/equation1"/>
    <dgm:cxn modelId="{2FA26E60-F148-4A18-B11A-D0B93B008000}" type="presParOf" srcId="{C77AE78A-78ED-4B22-BEDE-08E3FC739F44}" destId="{9CC71705-07C2-476F-A805-63EC0CAF3AAC}" srcOrd="6" destOrd="0" presId="urn:microsoft.com/office/officeart/2005/8/layout/equation1"/>
    <dgm:cxn modelId="{6D7A5DCA-261F-4A7F-B54E-D478722DB546}" type="presParOf" srcId="{C77AE78A-78ED-4B22-BEDE-08E3FC739F44}" destId="{3FEFDB74-2262-468C-86F6-CF6C9B62DE8B}" srcOrd="7" destOrd="0" presId="urn:microsoft.com/office/officeart/2005/8/layout/equation1"/>
    <dgm:cxn modelId="{E6195084-82DE-4EF7-81B5-FAF2F9ACD1AD}" type="presParOf" srcId="{C77AE78A-78ED-4B22-BEDE-08E3FC739F44}" destId="{1579A13D-40DA-44C6-BFE5-F4E7CBFAAC71}"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8ECE9-1EBD-45A7-8A6E-B5229F0DE518}">
      <dsp:nvSpPr>
        <dsp:cNvPr id="0" name=""/>
        <dsp:cNvSpPr/>
      </dsp:nvSpPr>
      <dsp:spPr>
        <a:xfrm>
          <a:off x="903470" y="2375"/>
          <a:ext cx="1439681" cy="106263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Poverty</a:t>
          </a:r>
        </a:p>
      </dsp:txBody>
      <dsp:txXfrm>
        <a:off x="1114306" y="157994"/>
        <a:ext cx="1018009" cy="751398"/>
      </dsp:txXfrm>
    </dsp:sp>
    <dsp:sp modelId="{39EB63EB-034C-477B-9800-05FEA52F3421}">
      <dsp:nvSpPr>
        <dsp:cNvPr id="0" name=""/>
        <dsp:cNvSpPr/>
      </dsp:nvSpPr>
      <dsp:spPr>
        <a:xfrm>
          <a:off x="1315146" y="1151297"/>
          <a:ext cx="616329" cy="616329"/>
        </a:xfrm>
        <a:prstGeom prst="mathPlus">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96840" y="1386981"/>
        <a:ext cx="452941" cy="144961"/>
      </dsp:txXfrm>
    </dsp:sp>
    <dsp:sp modelId="{781C8D23-661F-4CE8-A03E-AD9A049DA2C0}">
      <dsp:nvSpPr>
        <dsp:cNvPr id="0" name=""/>
        <dsp:cNvSpPr/>
      </dsp:nvSpPr>
      <dsp:spPr>
        <a:xfrm>
          <a:off x="918623" y="1853913"/>
          <a:ext cx="1409374" cy="1020173"/>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Education</a:t>
          </a:r>
        </a:p>
      </dsp:txBody>
      <dsp:txXfrm>
        <a:off x="1125021" y="2003314"/>
        <a:ext cx="996578" cy="721371"/>
      </dsp:txXfrm>
    </dsp:sp>
    <dsp:sp modelId="{63E6540F-8F38-4B90-BCD4-0B6EDC5E42BF}">
      <dsp:nvSpPr>
        <dsp:cNvPr id="0" name=""/>
        <dsp:cNvSpPr/>
      </dsp:nvSpPr>
      <dsp:spPr>
        <a:xfrm>
          <a:off x="1315146" y="2960372"/>
          <a:ext cx="616329" cy="616329"/>
        </a:xfrm>
        <a:prstGeom prst="mathPlus">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96840" y="3196056"/>
        <a:ext cx="452941" cy="144961"/>
      </dsp:txXfrm>
    </dsp:sp>
    <dsp:sp modelId="{4B4A09E5-6771-4339-B860-DDB7BEF30929}">
      <dsp:nvSpPr>
        <dsp:cNvPr id="0" name=""/>
        <dsp:cNvSpPr/>
      </dsp:nvSpPr>
      <dsp:spPr>
        <a:xfrm>
          <a:off x="865369" y="3662988"/>
          <a:ext cx="1515882" cy="1062636"/>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Occupation</a:t>
          </a:r>
        </a:p>
      </dsp:txBody>
      <dsp:txXfrm>
        <a:off x="1087365" y="3818607"/>
        <a:ext cx="1071890" cy="751398"/>
      </dsp:txXfrm>
    </dsp:sp>
    <dsp:sp modelId="{DDDF83CF-AF71-48F6-8CA1-FCB79CA86EE0}">
      <dsp:nvSpPr>
        <dsp:cNvPr id="0" name=""/>
        <dsp:cNvSpPr/>
      </dsp:nvSpPr>
      <dsp:spPr>
        <a:xfrm rot="21570616">
          <a:off x="2750517" y="2153368"/>
          <a:ext cx="782901" cy="395300"/>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50519" y="2232935"/>
        <a:ext cx="664311" cy="237180"/>
      </dsp:txXfrm>
    </dsp:sp>
    <dsp:sp modelId="{E4600187-16EF-48DB-9619-9D7C7396E080}">
      <dsp:nvSpPr>
        <dsp:cNvPr id="0" name=""/>
        <dsp:cNvSpPr/>
      </dsp:nvSpPr>
      <dsp:spPr>
        <a:xfrm>
          <a:off x="3858317" y="1042696"/>
          <a:ext cx="2700605" cy="2581314"/>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Health Outcomes</a:t>
          </a:r>
        </a:p>
      </dsp:txBody>
      <dsp:txXfrm>
        <a:off x="4253811" y="1420721"/>
        <a:ext cx="1909617" cy="1825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B6C1F-D900-4F04-96A6-A9D82624F935}">
      <dsp:nvSpPr>
        <dsp:cNvPr id="0" name=""/>
        <dsp:cNvSpPr/>
      </dsp:nvSpPr>
      <dsp:spPr>
        <a:xfrm>
          <a:off x="1351" y="268243"/>
          <a:ext cx="1792031" cy="17920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Stable health insurance coverage</a:t>
          </a:r>
        </a:p>
      </dsp:txBody>
      <dsp:txXfrm>
        <a:off x="263788" y="530680"/>
        <a:ext cx="1267157" cy="1267157"/>
      </dsp:txXfrm>
    </dsp:sp>
    <dsp:sp modelId="{893893CD-AC9D-4766-87AE-900EB3ECC516}">
      <dsp:nvSpPr>
        <dsp:cNvPr id="0" name=""/>
        <dsp:cNvSpPr/>
      </dsp:nvSpPr>
      <dsp:spPr>
        <a:xfrm>
          <a:off x="1938896" y="644570"/>
          <a:ext cx="1039378" cy="1039378"/>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76666" y="1042028"/>
        <a:ext cx="763838" cy="244462"/>
      </dsp:txXfrm>
    </dsp:sp>
    <dsp:sp modelId="{093DB9CC-31CC-4043-BA43-57FC584D9983}">
      <dsp:nvSpPr>
        <dsp:cNvPr id="0" name=""/>
        <dsp:cNvSpPr/>
      </dsp:nvSpPr>
      <dsp:spPr>
        <a:xfrm>
          <a:off x="3123788" y="268243"/>
          <a:ext cx="1792031" cy="1792031"/>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Better health</a:t>
          </a:r>
        </a:p>
      </dsp:txBody>
      <dsp:txXfrm>
        <a:off x="3386225" y="530680"/>
        <a:ext cx="1267157" cy="1267157"/>
      </dsp:txXfrm>
    </dsp:sp>
    <dsp:sp modelId="{9CC71705-07C2-476F-A805-63EC0CAF3AAC}">
      <dsp:nvSpPr>
        <dsp:cNvPr id="0" name=""/>
        <dsp:cNvSpPr/>
      </dsp:nvSpPr>
      <dsp:spPr>
        <a:xfrm>
          <a:off x="5061332" y="644570"/>
          <a:ext cx="1039378" cy="1039378"/>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199102" y="858682"/>
        <a:ext cx="763838" cy="611154"/>
      </dsp:txXfrm>
    </dsp:sp>
    <dsp:sp modelId="{1579A13D-40DA-44C6-BFE5-F4E7CBFAAC71}">
      <dsp:nvSpPr>
        <dsp:cNvPr id="0" name=""/>
        <dsp:cNvSpPr/>
      </dsp:nvSpPr>
      <dsp:spPr>
        <a:xfrm>
          <a:off x="6246224" y="268243"/>
          <a:ext cx="1792031" cy="1792031"/>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Lower chance of pre-mature death</a:t>
          </a:r>
        </a:p>
      </dsp:txBody>
      <dsp:txXfrm>
        <a:off x="6508661" y="530680"/>
        <a:ext cx="1267157" cy="1267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01D039F-52A4-4456-B74F-B05EB6295D69}" type="datetimeFigureOut">
              <a:rPr lang="en-US" smtClean="0"/>
              <a:t>6/22/2020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7B1E85-34A4-4C5A-A082-8B699300D4F8}" type="slidenum">
              <a:rPr lang="en-US" smtClean="0"/>
              <a:t>‹#›</a:t>
            </a:fld>
            <a:endParaRPr lang="en-US" dirty="0"/>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phtracking.cdc.gov/showRbInfantMortalityEnv.ac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air/particulate_matter.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ata.census.gov/cedsci/table?q=miami%20dade%20county%20insurance&amp;g=0500000US12086&amp;tid=ACSST1Y2018.S2701&amp;layer=VT_2018_050_00_PY_D1&amp;vintage=2018&amp;hidePreview=fal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presentation on The Environment and Infant and Maternal Mortality for the Community. </a:t>
            </a:r>
          </a:p>
        </p:txBody>
      </p:sp>
      <p:sp>
        <p:nvSpPr>
          <p:cNvPr id="4" name="Slide Number Placeholder 3"/>
          <p:cNvSpPr>
            <a:spLocks noGrp="1"/>
          </p:cNvSpPr>
          <p:nvPr>
            <p:ph type="sldNum" sz="quarter" idx="5"/>
          </p:nvPr>
        </p:nvSpPr>
        <p:spPr/>
        <p:txBody>
          <a:bodyPr/>
          <a:lstStyle/>
          <a:p>
            <a:fld id="{B37B1E85-34A4-4C5A-A082-8B699300D4F8}" type="slidenum">
              <a:rPr lang="en-US" smtClean="0"/>
              <a:t>1</a:t>
            </a:fld>
            <a:endParaRPr lang="en-US" dirty="0"/>
          </a:p>
        </p:txBody>
      </p:sp>
    </p:spTree>
    <p:extLst>
      <p:ext uri="{BB962C8B-B14F-4D97-AF65-F5344CB8AC3E}">
        <p14:creationId xmlns:p14="http://schemas.microsoft.com/office/powerpoint/2010/main" val="99057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maternal mortality? It is the death of a woman during pregnancy, at delivery, or soon thereafter. It is expressed as the number of deaths divided by the total live births in the same period multiplied by 100,000 as seen on the slide.</a:t>
            </a:r>
          </a:p>
          <a:p>
            <a:endParaRPr lang="en-US" dirty="0"/>
          </a:p>
          <a:p>
            <a:endParaRPr lang="en-US" dirty="0"/>
          </a:p>
          <a:p>
            <a:r>
              <a:rPr lang="en-US" dirty="0"/>
              <a:t>Why is this important? Like infant mortality, it is an indicator for population health. However, it also is a great indicator for overall quality of life. For this we look at the built environment, access and quality of care, as well as socioeconomic factors.</a:t>
            </a:r>
          </a:p>
          <a:p>
            <a:r>
              <a:rPr lang="en-US" dirty="0"/>
              <a:t>On this slide, we see that Miami-Dade and Florida have similar rates. Miami-Dade, however, saw an increase in maternal deaths from 2017 to 2018.</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215683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rates, similar to those of infant mortality, differ greatly when broken down by race. Here you’ll find that Black populations are three to four times more likely to experience maternal deaths compared to White populations. As of 2018, the Miami-Dade County Black population had a maternal mortality rate of 34.3 deaths per 100,000 live births, while the White population had a rate of 8.3 deaths per 100,000 live births.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see a similar pattern when comparing Hispanic and Non-Hispanic groups in Miami-Dade and Florida. While these rates have decreased among Non-Hispanic groups, they are still significantly higher than their Hispanic counterparts.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90323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causes of Maternal Mortality? The top causes are hemorrhage, infection or sepsis, embolisms, and hypertensive disorders. A large percentage of maternal deaths are preventable, making this a great indicator for overall community health.</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396791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section of this PowerPoint we will look at the environment and social determinants, data is from the HCSF &amp; FDOH Miami-Dade’s Environmental Public Health Tracking Project.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226921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highlight some of the social determinants, we want to take a quick look at preterm births as this indicator will be used for the next few slides. </a:t>
            </a:r>
          </a:p>
          <a:p>
            <a:endParaRPr lang="en-US" dirty="0"/>
          </a:p>
          <a:p>
            <a:r>
              <a:rPr lang="en-US" dirty="0"/>
              <a:t>Preterm births are defined as infants born before the 37</a:t>
            </a:r>
            <a:r>
              <a:rPr lang="en-US" baseline="30000" dirty="0"/>
              <a:t>th</a:t>
            </a:r>
            <a:r>
              <a:rPr lang="en-US" dirty="0"/>
              <a:t> week of gestation. Babies who are born preterm have an increased risk for a variety of health concerns including death, long-term complications, and even Brain and nervous system developmental delays and conditions.</a:t>
            </a:r>
          </a:p>
          <a:p>
            <a:endParaRPr lang="en-US" dirty="0"/>
          </a:p>
          <a:p>
            <a:r>
              <a:rPr lang="en-US" dirty="0"/>
              <a:t>The top risk factors for pre-term birth leans heavily on the health of the mother. Which looks at her race, age, socioeconomic status, lifestyle, and even BMI.</a:t>
            </a:r>
          </a:p>
        </p:txBody>
      </p:sp>
      <p:sp>
        <p:nvSpPr>
          <p:cNvPr id="4" name="Slide Number Placeholder 3"/>
          <p:cNvSpPr>
            <a:spLocks noGrp="1"/>
          </p:cNvSpPr>
          <p:nvPr>
            <p:ph type="sldNum" sz="quarter" idx="5"/>
          </p:nvPr>
        </p:nvSpPr>
        <p:spPr/>
        <p:txBody>
          <a:bodyPr/>
          <a:lstStyle/>
          <a:p>
            <a:fld id="{B37B1E85-34A4-4C5A-A082-8B699300D4F8}" type="slidenum">
              <a:rPr lang="en-US" smtClean="0"/>
              <a:t>14</a:t>
            </a:fld>
            <a:endParaRPr lang="en-US" dirty="0"/>
          </a:p>
        </p:txBody>
      </p:sp>
    </p:spTree>
    <p:extLst>
      <p:ext uri="{BB962C8B-B14F-4D97-AF65-F5344CB8AC3E}">
        <p14:creationId xmlns:p14="http://schemas.microsoft.com/office/powerpoint/2010/main" val="305663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determinant that we will look at is poverty level. For this, we will be looking at individuals who are living below the 100% marker level which equates to less than ~$12,490/year for a family of 1, or ~21,330 for a family of 3. </a:t>
            </a:r>
            <a:endParaRPr lang="en-US" i="0" dirty="0"/>
          </a:p>
          <a:p>
            <a:endParaRPr lang="en-US" dirty="0"/>
          </a:p>
          <a:p>
            <a:r>
              <a:rPr lang="en-US" dirty="0"/>
              <a:t>Why is poverty important? According to the U.S Department of Health and Human Services, there is a relationship between poverty and socioeconomic status and health outcomes – including premature death.</a:t>
            </a:r>
          </a:p>
          <a:p>
            <a:r>
              <a:rPr lang="en-US" dirty="0"/>
              <a:t>Unfortunately, these health outcomes may be worse depending on your race or ethnicity, as we’ve seen in previous slides with infant and maternal mortality, and it may be worse with age. There are conditions, like dental cavities, that affect children in poverty more than adults in poverty. </a:t>
            </a:r>
          </a:p>
        </p:txBody>
      </p:sp>
      <p:sp>
        <p:nvSpPr>
          <p:cNvPr id="4" name="Slide Number Placeholder 3"/>
          <p:cNvSpPr>
            <a:spLocks noGrp="1"/>
          </p:cNvSpPr>
          <p:nvPr>
            <p:ph type="sldNum" sz="quarter" idx="5"/>
          </p:nvPr>
        </p:nvSpPr>
        <p:spPr/>
        <p:txBody>
          <a:bodyPr/>
          <a:lstStyle/>
          <a:p>
            <a:fld id="{B37B1E85-34A4-4C5A-A082-8B699300D4F8}" type="slidenum">
              <a:rPr lang="en-US" smtClean="0"/>
              <a:t>15</a:t>
            </a:fld>
            <a:endParaRPr lang="en-US" dirty="0"/>
          </a:p>
        </p:txBody>
      </p:sp>
    </p:spTree>
    <p:extLst>
      <p:ext uri="{BB962C8B-B14F-4D97-AF65-F5344CB8AC3E}">
        <p14:creationId xmlns:p14="http://schemas.microsoft.com/office/powerpoint/2010/main" val="373320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maps over the next few slides are from the Health Council of South Florida. On this slide, you’ll find a map related to poverty level. We w</a:t>
            </a:r>
            <a:r>
              <a:rPr lang="en-US" sz="1200" kern="1200" dirty="0">
                <a:solidFill>
                  <a:schemeClr val="tx1"/>
                </a:solidFill>
                <a:effectLst/>
                <a:latin typeface="+mn-lt"/>
                <a:ea typeface="+mn-ea"/>
                <a:cs typeface="+mn-cs"/>
              </a:rPr>
              <a:t>anted to determine if there is an association between preterm births and poverty level Miami-Dade. In this map we see that </a:t>
            </a:r>
            <a:r>
              <a:rPr lang="en-US" sz="1200" dirty="0"/>
              <a:t>33039(Homestead), 33032(Princeton/</a:t>
            </a:r>
            <a:r>
              <a:rPr lang="en-US" sz="1200" dirty="0" err="1"/>
              <a:t>Naranja</a:t>
            </a:r>
            <a:r>
              <a:rPr lang="en-US" sz="1200" dirty="0"/>
              <a:t>), and 33033(Homestead) have preterm births rates that are double that of Miami-Dade county and Florida. We also find in this region high percentages of the population living below the poverty line. Even more Interesting, we find that West Perrine/Cutler Bay has about 22% of their live births registered as pre-term, but only 7% of its population living below the poverty level, which is a rate lower than MDC and Florida.</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16</a:t>
            </a:fld>
            <a:endParaRPr lang="en-US" dirty="0"/>
          </a:p>
        </p:txBody>
      </p:sp>
    </p:spTree>
    <p:extLst>
      <p:ext uri="{BB962C8B-B14F-4D97-AF65-F5344CB8AC3E}">
        <p14:creationId xmlns:p14="http://schemas.microsoft.com/office/powerpoint/2010/main" val="278657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close-up image of the map that overlaps poverty level and preterm births.</a:t>
            </a:r>
          </a:p>
        </p:txBody>
      </p:sp>
      <p:sp>
        <p:nvSpPr>
          <p:cNvPr id="4" name="Slide Number Placeholder 3"/>
          <p:cNvSpPr>
            <a:spLocks noGrp="1"/>
          </p:cNvSpPr>
          <p:nvPr>
            <p:ph type="sldNum" sz="quarter" idx="5"/>
          </p:nvPr>
        </p:nvSpPr>
        <p:spPr/>
        <p:txBody>
          <a:bodyPr/>
          <a:lstStyle/>
          <a:p>
            <a:fld id="{B37B1E85-34A4-4C5A-A082-8B699300D4F8}" type="slidenum">
              <a:rPr lang="en-US" smtClean="0"/>
              <a:t>17</a:t>
            </a:fld>
            <a:endParaRPr lang="en-US" dirty="0"/>
          </a:p>
        </p:txBody>
      </p:sp>
    </p:spTree>
    <p:extLst>
      <p:ext uri="{BB962C8B-B14F-4D97-AF65-F5344CB8AC3E}">
        <p14:creationId xmlns:p14="http://schemas.microsoft.com/office/powerpoint/2010/main" val="90740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 at Air quality.</a:t>
            </a:r>
          </a:p>
          <a:p>
            <a:r>
              <a:rPr lang="en-US" dirty="0"/>
              <a:t>Pollution, is associated with post-neonatal deaths</a:t>
            </a:r>
            <a:r>
              <a:rPr lang="en-US" dirty="0">
                <a:hlinkClick r:id="rId3">
                  <a:extLst>
                    <a:ext uri="{A12FA001-AC4F-418D-AE19-62706E023703}">
                      <ahyp:hlinkClr xmlns:ahyp="http://schemas.microsoft.com/office/drawing/2018/hyperlinkcolor" val="tx"/>
                    </a:ext>
                  </a:extLst>
                </a:hlinkClick>
              </a:rPr>
              <a:t>–</a:t>
            </a:r>
            <a:r>
              <a:rPr lang="en-US" dirty="0"/>
              <a:t> which occurs between 28 days of life and the first birthday. Pollution is also linked to Sudden Infant Death Syndrome, which is one of the leading causes of infant mortality. Pollution particles come in a variety of sizes. The large particles, which includes matter like dust, can cause eye, throat, and lung irritation. </a:t>
            </a:r>
          </a:p>
          <a:p>
            <a:endParaRPr lang="en-US" dirty="0">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Q: What other conditions do you think can either be caused by or exacerbated due to poor air quality?</a:t>
            </a:r>
          </a:p>
          <a:p>
            <a:r>
              <a:rPr lang="en-US" dirty="0">
                <a:hlinkClick r:id="rId3">
                  <a:extLst>
                    <a:ext uri="{A12FA001-AC4F-418D-AE19-62706E023703}">
                      <ahyp:hlinkClr xmlns:ahyp="http://schemas.microsoft.com/office/drawing/2018/hyperlinkcolor" val="tx"/>
                    </a:ext>
                  </a:extLst>
                </a:hlinkClick>
              </a:rPr>
              <a:t>A: </a:t>
            </a:r>
          </a:p>
          <a:p>
            <a:r>
              <a:rPr lang="en-US" dirty="0">
                <a:hlinkClick r:id="rId3">
                  <a:extLst>
                    <a:ext uri="{A12FA001-AC4F-418D-AE19-62706E023703}">
                      <ahyp:hlinkClr xmlns:ahyp="http://schemas.microsoft.com/office/drawing/2018/hyperlinkcolor" val="tx"/>
                    </a:ext>
                  </a:extLst>
                </a:hlinkClick>
              </a:rPr>
              <a:t> - Asthma </a:t>
            </a:r>
          </a:p>
          <a:p>
            <a:r>
              <a:rPr lang="en-US" dirty="0">
                <a:hlinkClick r:id="rId3">
                  <a:extLst>
                    <a:ext uri="{A12FA001-AC4F-418D-AE19-62706E023703}">
                      <ahyp:hlinkClr xmlns:ahyp="http://schemas.microsoft.com/office/drawing/2018/hyperlinkcolor" val="tx"/>
                    </a:ext>
                  </a:extLst>
                </a:hlinkClick>
              </a:rPr>
              <a:t>-Heart Disease</a:t>
            </a:r>
          </a:p>
          <a:p>
            <a:r>
              <a:rPr lang="en-US" dirty="0">
                <a:hlinkClick r:id="rId3">
                  <a:extLst>
                    <a:ext uri="{A12FA001-AC4F-418D-AE19-62706E023703}">
                      <ahyp:hlinkClr xmlns:ahyp="http://schemas.microsoft.com/office/drawing/2018/hyperlinkcolor" val="tx"/>
                    </a:ext>
                  </a:extLst>
                </a:hlinkClick>
              </a:rPr>
              <a:t> - COPD</a:t>
            </a:r>
          </a:p>
          <a:p>
            <a:r>
              <a:rPr lang="en-US" dirty="0">
                <a:hlinkClick r:id="rId3">
                  <a:extLst>
                    <a:ext uri="{A12FA001-AC4F-418D-AE19-62706E023703}">
                      <ahyp:hlinkClr xmlns:ahyp="http://schemas.microsoft.com/office/drawing/2018/hyperlinkcolor" val="tx"/>
                    </a:ext>
                  </a:extLst>
                </a:hlinkClick>
              </a:rPr>
              <a:t>- Multiple forms of cancer</a:t>
            </a:r>
          </a:p>
          <a:p>
            <a:endParaRPr lang="en-US" u="none" dirty="0">
              <a:solidFill>
                <a:schemeClr val="bg1"/>
              </a:solidFill>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https://ephtracking.cdc.gov/showRbInfantMortalityEnv.action</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10807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about pollution particles that are very small? These can enter into very deep areas of your lungs and can also enter your bloodstream. Because of this, they can cause serious health outcomes especially among the most vulnerable and those who have been exposed over long periods of time. As you can see from the slide, powerplants, factories, and cars are well known for releasing these particles into the air. </a:t>
            </a:r>
            <a:br>
              <a:rPr lang="en-US" sz="1200" dirty="0"/>
            </a:br>
            <a:r>
              <a:rPr lang="en-US" sz="1200" dirty="0"/>
              <a:t> </a:t>
            </a:r>
            <a:r>
              <a:rPr lang="en-US" dirty="0">
                <a:hlinkClick r:id="rId3"/>
              </a:rPr>
              <a:t>https://www.cdc.gov/air/particulate_matter.html</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dirty="0"/>
          </a:p>
        </p:txBody>
      </p:sp>
    </p:spTree>
    <p:extLst>
      <p:ext uri="{BB962C8B-B14F-4D97-AF65-F5344CB8AC3E}">
        <p14:creationId xmlns:p14="http://schemas.microsoft.com/office/powerpoint/2010/main" val="50239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this presentation we will answer two questions</a:t>
            </a:r>
          </a:p>
          <a:p>
            <a:endParaRPr lang="en-US" sz="1100" dirty="0"/>
          </a:p>
          <a:p>
            <a:r>
              <a:rPr lang="en-US" sz="1100" dirty="0"/>
              <a:t> define infant and maternal mortality, we will then go into their importance and why we should focus on them in our region along with he concerns we have as public health professionals. Next, we will highlight the environment’s role in health and the outcomes that come from it. Lastly, we will identify hot spots where environmental concerns overlap with the infant and maternal mortality rates in Miami-Dade County. </a:t>
            </a:r>
          </a:p>
          <a:p>
            <a:r>
              <a:rPr lang="en-US" sz="1100" dirty="0"/>
              <a:t>At the end of it all, we will review current and future initiatives to address the environmental concerns and mortality stats.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00951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looked at emissions and how vehicles contribute, let’s look at roadways with large amounts of traffic that are within the same vicinity of neighborhoods.</a:t>
            </a:r>
          </a:p>
          <a:p>
            <a:r>
              <a:rPr lang="en-US" dirty="0"/>
              <a:t>Q: Why would we want to look at this?</a:t>
            </a:r>
          </a:p>
          <a:p>
            <a:r>
              <a:rPr lang="en-US" dirty="0"/>
              <a:t> A:  Overall air quality for communities</a:t>
            </a:r>
          </a:p>
          <a:p>
            <a:r>
              <a:rPr lang="en-US" dirty="0"/>
              <a:t> - Elongated exposure can be of huge concern meaning local populations may have higher rates of certain health conditions.</a:t>
            </a:r>
          </a:p>
          <a:p>
            <a:endParaRPr lang="en-US" dirty="0"/>
          </a:p>
          <a:p>
            <a:endParaRPr lang="en-US" dirty="0"/>
          </a:p>
          <a:p>
            <a:r>
              <a:rPr lang="en-US" dirty="0"/>
              <a:t>Research done by HCSF found that the </a:t>
            </a:r>
            <a:r>
              <a:rPr lang="en-US" dirty="0" err="1"/>
              <a:t>zipcodes</a:t>
            </a:r>
            <a:r>
              <a:rPr lang="en-US" dirty="0"/>
              <a:t> on the slide have preterm birth rates that are higher than the county AND the state. For instance the </a:t>
            </a:r>
            <a:r>
              <a:rPr lang="en-US" dirty="0" err="1"/>
              <a:t>zipcode</a:t>
            </a:r>
            <a:r>
              <a:rPr lang="en-US" dirty="0"/>
              <a:t> 33033 in Homestead had 18% of their live births registered as preterm. In this same zip code, 31% or close to one-third of the community lives within 500 ft of a congested roadway.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dirty="0"/>
          </a:p>
        </p:txBody>
      </p:sp>
    </p:spTree>
    <p:extLst>
      <p:ext uri="{BB962C8B-B14F-4D97-AF65-F5344CB8AC3E}">
        <p14:creationId xmlns:p14="http://schemas.microsoft.com/office/powerpoint/2010/main" val="392585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larger image. As you can see, West Perrine/Cutler Bay, Homestead, and Princeton/</a:t>
            </a:r>
            <a:r>
              <a:rPr lang="en-US" dirty="0" err="1"/>
              <a:t>Naranja</a:t>
            </a:r>
            <a:r>
              <a:rPr lang="en-US" dirty="0"/>
              <a:t> are at the top of this list.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23695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Lastly, we will look at health insurance which has been a hot topic in the U.S for several years due to its public health implications. This excerpt taken from the Institute of Medicine’s </a:t>
            </a:r>
            <a:r>
              <a:rPr lang="en-US" sz="1200" b="0" i="0" kern="1200" dirty="0">
                <a:solidFill>
                  <a:schemeClr val="tx1"/>
                </a:solidFill>
                <a:effectLst/>
                <a:latin typeface="+mn-lt"/>
                <a:ea typeface="+mn-ea"/>
                <a:cs typeface="+mn-cs"/>
              </a:rPr>
              <a:t>Committee on the Consequences of Un-insurance states </a:t>
            </a:r>
            <a:r>
              <a:rPr lang="en-US" sz="1200" b="0" dirty="0"/>
              <a:t>“…if adults who now lack health insurance were to be insured on a stable and ongoing basis, their health status would likely be better than it would be without health insurance, and their risk of dying prematurely would be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 Can anyone give a short summary of what they are trying to explain in this excerpt?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That the lack of insurance factors into one’s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 What role do you think insurance plays in health? What if someone doesn’t have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Lack of insurance means less doctor’s visits, less continuation of care, less likely to address acute and chronic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of 2018, 40.8% of births in Miami-Dade were covered by Medicaid and 10% of the births in the region were self-pay. 1% of all births with known prenatal care status didn’t receive any prenatal care. When broken down by race, we find that 0.8 % of White mothers didn’t receive any care compared to 2.1% of Black or African American Mothers.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sz="1200" b="0" kern="1200" dirty="0">
                <a:solidFill>
                  <a:schemeClr val="tx1"/>
                </a:solidFill>
                <a:effectLst/>
                <a:latin typeface="+mn-lt"/>
                <a:ea typeface="+mn-ea"/>
                <a:cs typeface="+mn-cs"/>
              </a:rPr>
              <a:t>Lastly, we see that 79% of pregnant mothers visited their doctor on a regular basis during their pregnancy. This is important as it gives professionals a snapshot of health care utilization in Miami-Dade.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*More in depth definition from </a:t>
            </a:r>
            <a:r>
              <a:rPr lang="en-US" sz="1200" b="0" kern="1200" dirty="0" err="1">
                <a:solidFill>
                  <a:schemeClr val="tx1"/>
                </a:solidFill>
                <a:effectLst/>
                <a:latin typeface="+mn-lt"/>
                <a:ea typeface="+mn-ea"/>
                <a:cs typeface="+mn-cs"/>
              </a:rPr>
              <a:t>FLHealthCharts</a:t>
            </a:r>
            <a:r>
              <a:rPr lang="en-US" sz="1200" b="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22</a:t>
            </a:fld>
            <a:endParaRPr lang="en-US" noProof="0" dirty="0"/>
          </a:p>
        </p:txBody>
      </p:sp>
    </p:spTree>
    <p:extLst>
      <p:ext uri="{BB962C8B-B14F-4D97-AF65-F5344CB8AC3E}">
        <p14:creationId xmlns:p14="http://schemas.microsoft.com/office/powerpoint/2010/main" val="2253245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How does insurance coverage look when broken down by race and ethnicity? As you can see there is  a slight variation between race and ethnicity in terms of insurance coverage. </a:t>
            </a:r>
          </a:p>
          <a:p>
            <a:endParaRPr lang="en-US" b="1" dirty="0">
              <a:hlinkClick r:id="rId3"/>
            </a:endParaRPr>
          </a:p>
          <a:p>
            <a:endParaRPr lang="en-US" dirty="0">
              <a:hlinkClick r:id="rId3"/>
            </a:endParaRPr>
          </a:p>
          <a:p>
            <a:r>
              <a:rPr lang="en-US" dirty="0">
                <a:hlinkClick r:id="rId3"/>
              </a:rPr>
              <a:t>https://data.census.gov/cedsci/table?q=miami%20dade%20county%20insurance&amp;g=0500000US12086&amp;tid=ACSST1Y2018.S2701&amp;layer=VT_2018_050_00_PY_D1&amp;vintage=2018&amp;hidePreview=false</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23</a:t>
            </a:fld>
            <a:endParaRPr lang="en-US" noProof="0" dirty="0"/>
          </a:p>
        </p:txBody>
      </p:sp>
    </p:spTree>
    <p:extLst>
      <p:ext uri="{BB962C8B-B14F-4D97-AF65-F5344CB8AC3E}">
        <p14:creationId xmlns:p14="http://schemas.microsoft.com/office/powerpoint/2010/main" val="289735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looking at pre-term birth, we are focusing on infant mortality in general and if health insurance is associated with its rates. Compared to the previous slides, there are more </a:t>
            </a:r>
            <a:r>
              <a:rPr lang="en-US" dirty="0" err="1"/>
              <a:t>zipcodes</a:t>
            </a:r>
            <a:r>
              <a:rPr lang="en-US" dirty="0"/>
              <a:t> or areas of concern. Miami-Dade County has an infant mortality of 4.9% and an uninsured rate of 18.1. All </a:t>
            </a:r>
            <a:r>
              <a:rPr lang="en-US" dirty="0" err="1"/>
              <a:t>zipcodes</a:t>
            </a:r>
            <a:r>
              <a:rPr lang="en-US" dirty="0"/>
              <a:t> listed exceed both of these rates. West Perrine and Cutler Bay has an infant mortality rate of 17.2%, almost 4 times more than MDC, and an </a:t>
            </a:r>
            <a:r>
              <a:rPr lang="en-US" dirty="0" err="1"/>
              <a:t>uninsurance</a:t>
            </a:r>
            <a:r>
              <a:rPr lang="en-US" dirty="0"/>
              <a:t> rate of 19.7.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24</a:t>
            </a:fld>
            <a:endParaRPr lang="en-US" noProof="0" dirty="0"/>
          </a:p>
        </p:txBody>
      </p:sp>
    </p:spTree>
    <p:extLst>
      <p:ext uri="{BB962C8B-B14F-4D97-AF65-F5344CB8AC3E}">
        <p14:creationId xmlns:p14="http://schemas.microsoft.com/office/powerpoint/2010/main" val="322673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zoom in photo of the map.</a:t>
            </a:r>
          </a:p>
        </p:txBody>
      </p:sp>
      <p:sp>
        <p:nvSpPr>
          <p:cNvPr id="4" name="Slide Number Placeholder 3"/>
          <p:cNvSpPr>
            <a:spLocks noGrp="1"/>
          </p:cNvSpPr>
          <p:nvPr>
            <p:ph type="sldNum" sz="quarter" idx="5"/>
          </p:nvPr>
        </p:nvSpPr>
        <p:spPr/>
        <p:txBody>
          <a:bodyPr/>
          <a:lstStyle/>
          <a:p>
            <a:fld id="{B37B1E85-34A4-4C5A-A082-8B699300D4F8}" type="slidenum">
              <a:rPr lang="en-US" smtClean="0"/>
              <a:t>25</a:t>
            </a:fld>
            <a:endParaRPr lang="en-US" dirty="0"/>
          </a:p>
        </p:txBody>
      </p:sp>
    </p:spTree>
    <p:extLst>
      <p:ext uri="{BB962C8B-B14F-4D97-AF65-F5344CB8AC3E}">
        <p14:creationId xmlns:p14="http://schemas.microsoft.com/office/powerpoint/2010/main" val="1853060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information on local resources and services? The Consortium for a Healthier Miami Dade’s website has a map that’s easy to use with all of the following information: </a:t>
            </a:r>
            <a:br>
              <a:rPr lang="en-US" dirty="0"/>
            </a:br>
            <a:r>
              <a:rPr lang="en-US" dirty="0"/>
              <a:t>Behavioral health resources</a:t>
            </a:r>
          </a:p>
          <a:p>
            <a:r>
              <a:rPr lang="en-US" dirty="0"/>
              <a:t>Community based services</a:t>
            </a:r>
          </a:p>
          <a:p>
            <a:r>
              <a:rPr lang="en-US" dirty="0"/>
              <a:t>Daycare</a:t>
            </a:r>
          </a:p>
          <a:p>
            <a:r>
              <a:rPr lang="en-US" dirty="0"/>
              <a:t>Disability resources</a:t>
            </a:r>
          </a:p>
          <a:p>
            <a:r>
              <a:rPr lang="en-US" dirty="0"/>
              <a:t>Domestic Violence Resources</a:t>
            </a:r>
          </a:p>
          <a:p>
            <a:r>
              <a:rPr lang="en-US" dirty="0"/>
              <a:t>Educational Programs</a:t>
            </a:r>
          </a:p>
          <a:p>
            <a:r>
              <a:rPr lang="en-US" dirty="0"/>
              <a:t>Faith Based Organizations</a:t>
            </a:r>
          </a:p>
          <a:p>
            <a:r>
              <a:rPr lang="en-US" dirty="0"/>
              <a:t>Health Programs</a:t>
            </a:r>
          </a:p>
          <a:p>
            <a:r>
              <a:rPr lang="en-US" dirty="0"/>
              <a:t>Parent and Family Support.</a:t>
            </a:r>
          </a:p>
          <a:p>
            <a:r>
              <a:rPr lang="en-US" dirty="0"/>
              <a:t> </a:t>
            </a:r>
          </a:p>
        </p:txBody>
      </p:sp>
      <p:sp>
        <p:nvSpPr>
          <p:cNvPr id="4" name="Slide Number Placeholder 3"/>
          <p:cNvSpPr>
            <a:spLocks noGrp="1"/>
          </p:cNvSpPr>
          <p:nvPr>
            <p:ph type="sldNum" sz="quarter" idx="5"/>
          </p:nvPr>
        </p:nvSpPr>
        <p:spPr/>
        <p:txBody>
          <a:bodyPr/>
          <a:lstStyle/>
          <a:p>
            <a:fld id="{B37B1E85-34A4-4C5A-A082-8B699300D4F8}" type="slidenum">
              <a:rPr lang="en-US" smtClean="0"/>
              <a:t>26</a:t>
            </a:fld>
            <a:endParaRPr lang="en-US" dirty="0"/>
          </a:p>
        </p:txBody>
      </p:sp>
    </p:spTree>
    <p:extLst>
      <p:ext uri="{BB962C8B-B14F-4D97-AF65-F5344CB8AC3E}">
        <p14:creationId xmlns:p14="http://schemas.microsoft.com/office/powerpoint/2010/main" val="393853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Miami-Dade county as a whole. Located in south Florida, Miami-Dade county has a population just over 2.7 million people. The region consists of 34 municipalities Miami, Homestead, and Florida City.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296318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544291"/>
            <a:ext cx="5608320" cy="3660458"/>
          </a:xfrm>
        </p:spPr>
        <p:txBody>
          <a:bodyPr/>
          <a:lstStyle/>
          <a:p>
            <a:r>
              <a:rPr lang="en-US" dirty="0"/>
              <a:t>In terms of Demographics, Miami-Dade is about 78.8% White, 17.9 % Black or African American, with smaller populations of Asian, American Indian/Alaska Native, Hawaiian, and two or more races.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423130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ethnicity, 69.1% of the county identifies as being of Hispanic or Latin origin, leaving just over 30% of the population identifying as not Hispanic or </a:t>
            </a:r>
            <a:r>
              <a:rPr lang="en-US" dirty="0" err="1"/>
              <a:t>latinx</a:t>
            </a:r>
            <a:r>
              <a:rPr lang="en-US" dirty="0"/>
              <a:t>.</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152467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looked at demographics, let’s look at infant and maternal mortality.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29622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infant mortality? It is the death of an infant before their first birthday. This is expressed by the number of infant deaths per 1,000 live births in a specific time period – the calculation is here at the bottom of this slide. </a:t>
            </a:r>
          </a:p>
          <a:p>
            <a:endParaRPr lang="en-US" dirty="0"/>
          </a:p>
          <a:p>
            <a:r>
              <a:rPr lang="en-US" dirty="0"/>
              <a:t>So why is this important? Infant mortality is an important marker of the overall health of a society, region, and/or community. It provides scientists and other public health professionals with a snapshot of health. We can look at things, such as income and education level, affordable and accessible health care and even health equity.</a:t>
            </a:r>
          </a:p>
          <a:p>
            <a:endParaRPr lang="en-US" dirty="0"/>
          </a:p>
          <a:p>
            <a:r>
              <a:rPr lang="en-US" dirty="0"/>
              <a:t>On the right of the slide are infant mortality rates per 1,000 live births in Miami-Dade. As you can see, our rates have been decreasing since 2017.</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143016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when we break down infant mortality by race  we see huge differences in rates. Black populations within Miami-Dade and Florida are two to three times more likely to experience infant mortality compared to White populations.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Non-Hispanic populations in Miami-Dade and Florida have higher infant mortality rates compared to Hispanic populations.</a:t>
            </a:r>
          </a:p>
          <a:p>
            <a:endParaRPr lang="en-US" dirty="0"/>
          </a:p>
          <a:p>
            <a:r>
              <a:rPr lang="en-US" dirty="0"/>
              <a:t>As you can see, this pattern hasn’t changed in previous years. In Miami-Dade, Black infant mortality spiked in 2016, but has been decreasing since. However, it’s still significantly higher than their White counterparts.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90789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causes infant mortality in the first place? What factors should we be concerned about? According to the Centers for Disease Control and Prevention, the top 5 causes of infant death in 2017 were: Birth defects, preterm birth and low birth weight, maternal pregnancy complications, sudden infant death syndrome, and injuries.</a:t>
            </a:r>
          </a:p>
          <a:p>
            <a:r>
              <a:rPr lang="en-US" dirty="0"/>
              <a:t>Preterm birth &amp; low birth weight, maternal pregnancy complications, and sudden infant death syndrome will be highlighted throughout the presentation.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329430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284206" y="2822836"/>
            <a:ext cx="9260759" cy="1373070"/>
          </a:xfrm>
          <a:prstGeom prst="rect">
            <a:avLst/>
          </a:prstGeom>
        </p:spPr>
        <p:txBody>
          <a:bodyPr>
            <a:normAutofit/>
          </a:bodyPr>
          <a:lstStyle>
            <a:lvl1pPr>
              <a:defRPr sz="5400"/>
            </a:lvl1pPr>
          </a:lstStyle>
          <a:p>
            <a:r>
              <a:rPr lang="en-US" sz="4800" dirty="0">
                <a:latin typeface="Arial Black" panose="020B0A04020102020204" pitchFamily="34" charset="0"/>
              </a:rPr>
              <a:t>Click to edit Master title style</a:t>
            </a:r>
          </a:p>
        </p:txBody>
      </p:sp>
      <p:sp>
        <p:nvSpPr>
          <p:cNvPr id="9" name="Subtitle 2"/>
          <p:cNvSpPr>
            <a:spLocks noGrp="1"/>
          </p:cNvSpPr>
          <p:nvPr>
            <p:ph type="subTitle" idx="1"/>
          </p:nvPr>
        </p:nvSpPr>
        <p:spPr>
          <a:xfrm>
            <a:off x="959722" y="4394039"/>
            <a:ext cx="8479454" cy="1117687"/>
          </a:xfrm>
          <a:prstGeom prst="rect">
            <a:avLst/>
          </a:prstGeom>
        </p:spPr>
        <p:txBody>
          <a:bodyPr/>
          <a:lstStyle>
            <a:lvl1pPr algn="r">
              <a:defRPr>
                <a:solidFill>
                  <a:schemeClr val="bg1"/>
                </a:solidFill>
              </a:defRPr>
            </a:lvl1pPr>
          </a:lstStyle>
          <a:p>
            <a:pPr>
              <a:lnSpc>
                <a:spcPct val="100000"/>
              </a:lnSpc>
              <a:spcBef>
                <a:spcPts val="0"/>
              </a:spcBef>
            </a:pPr>
            <a:r>
              <a:rPr lang="en-US" b="1"/>
              <a:t>Click to edit Master subtitle style</a:t>
            </a:r>
            <a:endParaRPr lang="en-US" b="1" dirty="0"/>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393883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C612-1681-405A-9AE4-5371944DB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33211-D2F2-474B-98C7-F7E939ABA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BA26D-00A0-4428-AB46-FF75AECBD197}"/>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E76A36BB-66E4-4AD7-9321-87855C2D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A36F0-DB75-4543-9B9F-DA28F5651618}"/>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8423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E29B-010B-4629-9B6F-FB346B7D2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FFCC7-0AEF-448B-B132-7F8BD8C1DF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66DBC1-A378-4416-9708-D1A6FE87A274}"/>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82EFD162-2147-4F4B-B3C2-65B7D239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358A-F4F8-4DE5-880B-8698328651C9}"/>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91350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A3AF-4DDB-4E68-8F18-FB5B1C36F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3F45B-CBE4-4589-967B-2FD13AF5E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12DCD-A377-43CB-96D6-0A4A50A38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5BF451-542C-49A9-B4D8-EEC8ED78DEB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C06844BF-8402-4DAA-AFBD-E762D7888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DAD84-030E-4BC1-BFD9-C7D138C6ABD6}"/>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75688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52F2-DC4E-4B32-B228-AE35F21416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9C168-1F51-40CF-8527-D716DCE35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FFA4A-70AE-487D-972B-23C4C0A7C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7C31FE-32B8-46CB-AD4B-9755443BF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3DE24-9A78-48FB-8E5D-AE8E008BD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472AD-7591-4EB6-A4F7-A66DCEB0F00E}"/>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8" name="Footer Placeholder 7">
            <a:extLst>
              <a:ext uri="{FF2B5EF4-FFF2-40B4-BE49-F238E27FC236}">
                <a16:creationId xmlns:a16="http://schemas.microsoft.com/office/drawing/2014/main" id="{B9A08F28-3028-4F47-91C1-CC690585D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80900-5C58-4F98-9FC2-5110009DB392}"/>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50380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7292-84FB-46D4-ACAB-24F6ED6DA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CD1C6-A920-43D6-9ECB-597D61D0A43B}"/>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4" name="Footer Placeholder 3">
            <a:extLst>
              <a:ext uri="{FF2B5EF4-FFF2-40B4-BE49-F238E27FC236}">
                <a16:creationId xmlns:a16="http://schemas.microsoft.com/office/drawing/2014/main" id="{9872782E-C7D5-4B91-A780-32CC351BF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05766-EA0F-4BC1-9194-552BF8C54FF7}"/>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90109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12EEC-5C67-4A9F-BF37-30CC8FA15F9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3" name="Footer Placeholder 2">
            <a:extLst>
              <a:ext uri="{FF2B5EF4-FFF2-40B4-BE49-F238E27FC236}">
                <a16:creationId xmlns:a16="http://schemas.microsoft.com/office/drawing/2014/main" id="{40DE50CD-3623-4353-AA84-D1B5C6961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CD701-57F3-4B14-B2BE-F37E017A967C}"/>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21109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94D-866F-4082-87B5-C839110F3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3465E-A3A2-41B8-A777-5F04630F8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16AE7-F5A5-4899-B392-5B8725838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5568E-2A48-4CC7-8D9D-96AE4E7675D4}"/>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56F2EFEA-6CC3-4D91-BD42-163FC74D0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1877-3D8E-49E9-807E-069E6880E7BC}"/>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95302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0D49-C731-4CCB-8C97-75FFCB915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73CB0-1AF4-4C22-BE60-BFE1370C7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46F25-49BC-4592-805C-052602EB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CCD26-9D17-4657-A6D5-3ADFF1013581}"/>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6" name="Footer Placeholder 5">
            <a:extLst>
              <a:ext uri="{FF2B5EF4-FFF2-40B4-BE49-F238E27FC236}">
                <a16:creationId xmlns:a16="http://schemas.microsoft.com/office/drawing/2014/main" id="{EBB4C9B3-30E0-4DEF-9A27-1AA7DEE38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141D-2143-4B5D-8E2B-DBBEE0BA3FC1}"/>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412410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A425-FE22-4C7B-A029-A5349CA49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554F5-CD86-4A8C-8EB1-FE084A1D0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622FD-C421-459D-B599-A7C25DC24D7A}"/>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BC106D13-703B-475C-AE6C-B1A903A31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C0430-9BCF-48E6-98E7-1063CCB3D37F}"/>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312396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B8B50-944E-474E-9697-7ED069647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3715A-211A-469E-B02F-CBF42C79D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CB5DD-A6A3-443C-AE8B-161569CB7680}"/>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7D3D8F58-AC85-41A4-8A84-7D7AB8961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8975E-F789-4DC4-8C6C-4761277CFF4A}"/>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230205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A24830-8569-456B-BFAB-55022A06B194}" type="datetimeFigureOut">
              <a:rPr lang="en-US" smtClean="0"/>
              <a:t>6/22/2020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a:prstGeom prst="rect">
            <a:avLst/>
          </a:prstGeo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a:prstGeom prst="rect">
            <a:avLst/>
          </a:prstGeo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325245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284206" y="2822836"/>
            <a:ext cx="9260759" cy="1373070"/>
          </a:xfrm>
        </p:spPr>
        <p:txBody>
          <a:bodyPr>
            <a:normAutofit/>
          </a:bodyPr>
          <a:lstStyle>
            <a:lvl1pPr>
              <a:defRPr sz="5400"/>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9" name="Subtitle 2"/>
          <p:cNvSpPr>
            <a:spLocks noGrp="1"/>
          </p:cNvSpPr>
          <p:nvPr>
            <p:ph type="subTitle" idx="1"/>
          </p:nvPr>
        </p:nvSpPr>
        <p:spPr>
          <a:xfrm>
            <a:off x="959722" y="4394039"/>
            <a:ext cx="8479454" cy="1117687"/>
          </a:xfrm>
        </p:spPr>
        <p:txBody>
          <a:bodyPr/>
          <a:lstStyle>
            <a:lvl1pPr algn="r">
              <a:defRPr>
                <a:solidFill>
                  <a:schemeClr val="bg1"/>
                </a:solidFill>
              </a:defRPr>
            </a:lvl1pPr>
          </a:lstStyle>
          <a:p>
            <a:pPr>
              <a:lnSpc>
                <a:spcPct val="100000"/>
              </a:lnSpc>
              <a:spcBef>
                <a:spcPts val="0"/>
              </a:spcBef>
            </a:pPr>
            <a:r>
              <a:rPr lang="en-US" b="1"/>
              <a:t>Click to edit Master subtitle style</a:t>
            </a:r>
            <a:endParaRPr lang="en-US" b="1" dirty="0"/>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15881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146945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prstGeom prst="rect">
            <a:avLst/>
          </a:prstGeo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038600" y="6356350"/>
            <a:ext cx="4114800" cy="365125"/>
          </a:xfrm>
          <a:prstGeom prst="rect">
            <a:avLst/>
          </a:prstGeom>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prstGeom prst="rect">
            <a:avLst/>
          </a:prstGeo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a:prstGeom prst="rect">
            <a:avLst/>
          </a:prstGeo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6876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954981" y="1425440"/>
            <a:ext cx="4847377" cy="4730263"/>
          </a:xfrm>
          <a:prstGeom prst="rect">
            <a:avLst/>
          </a:prstGeom>
          <a:solidFill>
            <a:srgbClr val="FE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038600" y="6356350"/>
            <a:ext cx="4114800" cy="365125"/>
          </a:xfrm>
          <a:prstGeom prst="rect">
            <a:avLst/>
          </a:prstGeom>
        </p:spPr>
        <p:txBody>
          <a:bodyPr/>
          <a:lstStyle/>
          <a:p>
            <a:r>
              <a:rPr lang="en-US" noProof="0" dirty="0"/>
              <a:t>Add a footer</a:t>
            </a:r>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7036464" y="4381462"/>
            <a:ext cx="4629063" cy="1013759"/>
          </a:xfrm>
          <a:prstGeom prst="rect">
            <a:avLst/>
          </a:prstGeo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892443" y="1462779"/>
            <a:ext cx="5053936" cy="2513468"/>
          </a:xfrm>
          <a:prstGeom prst="rect">
            <a:avLst/>
          </a:prstGeom>
        </p:spPr>
        <p:txBody>
          <a:bodyPr/>
          <a:lstStyle>
            <a:lvl1pPr>
              <a:defRPr sz="5400" cap="none">
                <a:solidFill>
                  <a:sysClr val="windowText" lastClr="000000"/>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F0965C43-4AC4-435B-AE03-48055C10A3B2}"/>
              </a:ext>
            </a:extLst>
          </p:cNvPr>
          <p:cNvSpPr/>
          <p:nvPr userDrawn="1"/>
        </p:nvSpPr>
        <p:spPr>
          <a:xfrm>
            <a:off x="11802359" y="0"/>
            <a:ext cx="288041"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C916E3-3B6B-483E-8FC7-BAA395F05B4D}"/>
              </a:ext>
            </a:extLst>
          </p:cNvPr>
          <p:cNvSpPr/>
          <p:nvPr userDrawn="1"/>
        </p:nvSpPr>
        <p:spPr>
          <a:xfrm rot="16200000">
            <a:off x="11306105" y="-216069"/>
            <a:ext cx="424206"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67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838200" y="1825625"/>
            <a:ext cx="105156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038600" y="6356350"/>
            <a:ext cx="4114800" cy="365125"/>
          </a:xfrm>
          <a:prstGeom prst="rect">
            <a:avLst/>
          </a:prstGeom>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2493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4541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a:prstGeom prst="rect">
            <a:avLst/>
          </a:prstGeo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prstGeom prst="rect">
            <a:avLst/>
          </a:prstGeo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prstGeom prst="rect">
            <a:avLst/>
          </a:prstGeo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4207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a:prstGeom prst="rect">
            <a:avLst/>
          </a:prstGeom>
        </p:spPr>
        <p:txBody>
          <a:bodyPr/>
          <a:lstStyle>
            <a:lvl1pPr>
              <a:defRPr>
                <a:solidFill>
                  <a:schemeClr val="tx1"/>
                </a:solidFill>
              </a:defRPr>
            </a:lvl1pPr>
          </a:lstStyle>
          <a:p>
            <a:r>
              <a:rPr lang="en-US" noProof="0"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038600" y="6356350"/>
            <a:ext cx="4114800" cy="365125"/>
          </a:xfrm>
          <a:prstGeom prst="rect">
            <a:avLst/>
          </a:prstGeo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8610600" y="6356350"/>
            <a:ext cx="2743200" cy="365125"/>
          </a:xfrm>
          <a:prstGeom prst="rect">
            <a:avLst/>
          </a:prstGeom>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664752"/>
            <a:ext cx="4434840" cy="823912"/>
          </a:xfrm>
          <a:prstGeom prst="rect">
            <a:avLst/>
          </a:prstGeo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518109"/>
            <a:ext cx="4434840" cy="823912"/>
          </a:xfrm>
          <a:prstGeom prst="rect">
            <a:avLst/>
          </a:prstGeo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575129" y="2826327"/>
            <a:ext cx="3973744" cy="3363336"/>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515198" y="2508708"/>
            <a:ext cx="4114801" cy="3680955"/>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6203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ADDD-A09D-4A5D-85BC-41B0C3690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E99CD-02B1-42A4-81A5-E0BCD4F5B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CF18B-5200-410E-B976-4B831E75ED6D}"/>
              </a:ext>
            </a:extLst>
          </p:cNvPr>
          <p:cNvSpPr>
            <a:spLocks noGrp="1"/>
          </p:cNvSpPr>
          <p:nvPr>
            <p:ph type="dt" sz="half" idx="10"/>
          </p:nvPr>
        </p:nvSpPr>
        <p:spPr/>
        <p:txBody>
          <a:body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FD7E70B3-1C3A-4E44-9E8F-E136763C4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DC53D-08F7-4D64-8F99-97C227C1BEC4}"/>
              </a:ext>
            </a:extLst>
          </p:cNvPr>
          <p:cNvSpPr>
            <a:spLocks noGrp="1"/>
          </p:cNvSpPr>
          <p:nvPr>
            <p:ph type="sldNum" sz="quarter" idx="12"/>
          </p:nvPr>
        </p:nvSpPr>
        <p:spPr/>
        <p:txBody>
          <a:bodyPr/>
          <a:lstStyle/>
          <a:p>
            <a:fld id="{5D302079-A9E3-4DD1-A1CB-277FA965A55B}" type="slidenum">
              <a:rPr lang="en-US" smtClean="0"/>
              <a:t>‹#›</a:t>
            </a:fld>
            <a:endParaRPr lang="en-US"/>
          </a:p>
        </p:txBody>
      </p:sp>
    </p:spTree>
    <p:extLst>
      <p:ext uri="{BB962C8B-B14F-4D97-AF65-F5344CB8AC3E}">
        <p14:creationId xmlns:p14="http://schemas.microsoft.com/office/powerpoint/2010/main" val="100665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ate Placeholder 1">
            <a:extLst>
              <a:ext uri="{FF2B5EF4-FFF2-40B4-BE49-F238E27FC236}">
                <a16:creationId xmlns:a16="http://schemas.microsoft.com/office/drawing/2014/main" id="{6F9D3766-E6DE-4E04-94E6-196655AC2F4A}"/>
              </a:ext>
            </a:extLst>
          </p:cNvPr>
          <p:cNvSpPr>
            <a:spLocks noGrp="1"/>
          </p:cNvSpPr>
          <p:nvPr>
            <p:ph type="dt" sz="half" idx="2"/>
          </p:nvPr>
        </p:nvSpPr>
        <p:spPr>
          <a:xfrm>
            <a:off x="838200" y="6356350"/>
            <a:ext cx="2743200" cy="365125"/>
          </a:xfrm>
          <a:prstGeom prst="rect">
            <a:avLst/>
          </a:prstGeom>
        </p:spPr>
        <p:txBody>
          <a:bodyPr/>
          <a:lstStyle/>
          <a:p>
            <a:fld id="{42A24830-8569-456B-BFAB-55022A06B194}" type="datetimeFigureOut">
              <a:rPr lang="en-US" smtClean="0"/>
              <a:t>6/22/2020</a:t>
            </a:fld>
            <a:endParaRPr lang="en-US" dirty="0"/>
          </a:p>
        </p:txBody>
      </p:sp>
      <p:sp>
        <p:nvSpPr>
          <p:cNvPr id="19" name="Footer Placeholder 2">
            <a:extLst>
              <a:ext uri="{FF2B5EF4-FFF2-40B4-BE49-F238E27FC236}">
                <a16:creationId xmlns:a16="http://schemas.microsoft.com/office/drawing/2014/main" id="{1063F0F0-9881-48A0-90E1-1E88BED63153}"/>
              </a:ext>
            </a:extLst>
          </p:cNvPr>
          <p:cNvSpPr>
            <a:spLocks noGrp="1"/>
          </p:cNvSpPr>
          <p:nvPr>
            <p:ph type="ftr" sz="quarter" idx="3"/>
          </p:nvPr>
        </p:nvSpPr>
        <p:spPr>
          <a:xfrm>
            <a:off x="4038600" y="6356350"/>
            <a:ext cx="4114800" cy="365125"/>
          </a:xfrm>
          <a:prstGeom prst="rect">
            <a:avLst/>
          </a:prstGeom>
        </p:spPr>
        <p:txBody>
          <a:bodyPr/>
          <a:lstStyle/>
          <a:p>
            <a:endParaRPr lang="en-US" dirty="0"/>
          </a:p>
        </p:txBody>
      </p:sp>
      <p:sp>
        <p:nvSpPr>
          <p:cNvPr id="20" name="Slide Number Placeholder 3">
            <a:extLst>
              <a:ext uri="{FF2B5EF4-FFF2-40B4-BE49-F238E27FC236}">
                <a16:creationId xmlns:a16="http://schemas.microsoft.com/office/drawing/2014/main" id="{818C4E75-8E93-47F4-9123-5109F302E366}"/>
              </a:ext>
            </a:extLst>
          </p:cNvPr>
          <p:cNvSpPr>
            <a:spLocks noGrp="1"/>
          </p:cNvSpPr>
          <p:nvPr>
            <p:ph type="sldNum" sz="quarter" idx="4"/>
          </p:nvPr>
        </p:nvSpPr>
        <p:spPr>
          <a:xfrm>
            <a:off x="8610600" y="6356350"/>
            <a:ext cx="2743200" cy="365125"/>
          </a:xfrm>
          <a:prstGeom prst="rect">
            <a:avLst/>
          </a:prstGeom>
        </p:spPr>
        <p:txBody>
          <a:bodyPr/>
          <a:lstStyle/>
          <a:p>
            <a:fld id="{B4719024-31DC-4851-9F85-91E91F71B544}" type="slidenum">
              <a:rPr lang="en-US" smtClean="0"/>
              <a:t>‹#›</a:t>
            </a:fld>
            <a:endParaRPr lang="en-US" dirty="0"/>
          </a:p>
        </p:txBody>
      </p:sp>
      <p:sp>
        <p:nvSpPr>
          <p:cNvPr id="21" name="Rectangle 20">
            <a:extLst>
              <a:ext uri="{FF2B5EF4-FFF2-40B4-BE49-F238E27FC236}">
                <a16:creationId xmlns:a16="http://schemas.microsoft.com/office/drawing/2014/main" id="{4212CC87-A2B3-411F-B2C3-0535BBAD4EB7}"/>
              </a:ext>
            </a:extLst>
          </p:cNvPr>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Content Placeholder 2">
            <a:extLst>
              <a:ext uri="{FF2B5EF4-FFF2-40B4-BE49-F238E27FC236}">
                <a16:creationId xmlns:a16="http://schemas.microsoft.com/office/drawing/2014/main" id="{FBD8269F-A43F-4513-A863-9DE5362C732B}"/>
              </a:ext>
            </a:extLst>
          </p:cNvPr>
          <p:cNvSpPr txBox="1">
            <a:spLocks/>
          </p:cNvSpPr>
          <p:nvPr userDrawn="1"/>
        </p:nvSpPr>
        <p:spPr>
          <a:xfrm>
            <a:off x="680321" y="1655659"/>
            <a:ext cx="10888224" cy="4280530"/>
          </a:xfrm>
          <a:prstGeom prst="rect">
            <a:avLst/>
          </a:prstGeom>
        </p:spPr>
        <p:txBody>
          <a:bodyPr/>
          <a:lst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3" name="Rectangle 22">
            <a:extLst>
              <a:ext uri="{FF2B5EF4-FFF2-40B4-BE49-F238E27FC236}">
                <a16:creationId xmlns:a16="http://schemas.microsoft.com/office/drawing/2014/main" id="{6988C13B-DF96-4AE4-901F-94A6A81C8089}"/>
              </a:ext>
            </a:extLst>
          </p:cNvPr>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Rectangle 23">
            <a:extLst>
              <a:ext uri="{FF2B5EF4-FFF2-40B4-BE49-F238E27FC236}">
                <a16:creationId xmlns:a16="http://schemas.microsoft.com/office/drawing/2014/main" id="{DE15225A-8A78-4282-B6BE-21768E5695E7}"/>
              </a:ext>
            </a:extLst>
          </p:cNvPr>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5" name="Straight Connector 24">
            <a:extLst>
              <a:ext uri="{FF2B5EF4-FFF2-40B4-BE49-F238E27FC236}">
                <a16:creationId xmlns:a16="http://schemas.microsoft.com/office/drawing/2014/main" id="{8C920F0A-FA09-4E4C-8F2E-31903E21C99A}"/>
              </a:ext>
            </a:extLst>
          </p:cNvPr>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6" name="Oval 25">
            <a:extLst>
              <a:ext uri="{FF2B5EF4-FFF2-40B4-BE49-F238E27FC236}">
                <a16:creationId xmlns:a16="http://schemas.microsoft.com/office/drawing/2014/main" id="{130730AA-F293-4207-B260-EB7CC3E78FE2}"/>
              </a:ext>
            </a:extLst>
          </p:cNvPr>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a:extLst>
              <a:ext uri="{FF2B5EF4-FFF2-40B4-BE49-F238E27FC236}">
                <a16:creationId xmlns:a16="http://schemas.microsoft.com/office/drawing/2014/main" id="{FDF76942-02B6-4926-B516-0FAB16BCC942}"/>
              </a:ext>
            </a:extLst>
          </p:cNvPr>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Slide Number Placeholder 5">
            <a:extLst>
              <a:ext uri="{FF2B5EF4-FFF2-40B4-BE49-F238E27FC236}">
                <a16:creationId xmlns:a16="http://schemas.microsoft.com/office/drawing/2014/main" id="{037C38E5-0CB7-4F54-A738-9FEF5D2F4F1C}"/>
              </a:ext>
            </a:extLst>
          </p:cNvPr>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29" name="Title 3">
            <a:extLst>
              <a:ext uri="{FF2B5EF4-FFF2-40B4-BE49-F238E27FC236}">
                <a16:creationId xmlns:a16="http://schemas.microsoft.com/office/drawing/2014/main" id="{847DDB2E-AD04-41AC-B794-27D7D2B35744}"/>
              </a:ext>
            </a:extLst>
          </p:cNvPr>
          <p:cNvSpPr txBox="1">
            <a:spLocks/>
          </p:cNvSpPr>
          <p:nvPr userDrawn="1"/>
        </p:nvSpPr>
        <p:spPr>
          <a:xfrm>
            <a:off x="680321" y="237061"/>
            <a:ext cx="10888224" cy="1080938"/>
          </a:xfrm>
          <a:prstGeom prst="rect">
            <a:avLst/>
          </a:prstGeom>
        </p:spPr>
        <p:txBody>
          <a:bodyPr/>
          <a:lst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a:lstStyle>
          <a:p>
            <a:endParaRPr lang="en-US" dirty="0"/>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0" r:id="rId6"/>
    <p:sldLayoutId id="2147483662" r:id="rId7"/>
    <p:sldLayoutId id="2147483663" r:id="rId8"/>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B3DE-24FA-4030-8A40-8F4E8F07C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34EA27-16DD-40F4-A22E-C179E948E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F529F-3869-4DA1-88F4-B209F8ED0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02335-4A8A-412B-AF39-23169425DF29}" type="datetimeFigureOut">
              <a:rPr lang="en-US" smtClean="0"/>
              <a:t>6/22/2020</a:t>
            </a:fld>
            <a:endParaRPr lang="en-US"/>
          </a:p>
        </p:txBody>
      </p:sp>
      <p:sp>
        <p:nvSpPr>
          <p:cNvPr id="5" name="Footer Placeholder 4">
            <a:extLst>
              <a:ext uri="{FF2B5EF4-FFF2-40B4-BE49-F238E27FC236}">
                <a16:creationId xmlns:a16="http://schemas.microsoft.com/office/drawing/2014/main" id="{E0E48199-AB0B-4F66-8815-4661DDD76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57FFF3-915E-4149-83B2-427165511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02079-A9E3-4DD1-A1CB-277FA965A55B}" type="slidenum">
              <a:rPr lang="en-US" smtClean="0"/>
              <a:t>‹#›</a:t>
            </a:fld>
            <a:endParaRPr lang="en-US"/>
          </a:p>
        </p:txBody>
      </p:sp>
    </p:spTree>
    <p:extLst>
      <p:ext uri="{BB962C8B-B14F-4D97-AF65-F5344CB8AC3E}">
        <p14:creationId xmlns:p14="http://schemas.microsoft.com/office/powerpoint/2010/main" val="1369593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24830-8569-456B-BFAB-55022A06B194}" type="datetimeFigureOut">
              <a:rPr lang="en-US" smtClean="0"/>
              <a:t>6/22/2020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9024-31DC-4851-9F85-91E91F71B544}" type="slidenum">
              <a:rPr lang="en-US" smtClean="0"/>
              <a:t>‹#›</a:t>
            </a:fld>
            <a:endParaRPr lang="en-US" dirty="0"/>
          </a:p>
        </p:txBody>
      </p:sp>
    </p:spTree>
    <p:extLst>
      <p:ext uri="{BB962C8B-B14F-4D97-AF65-F5344CB8AC3E}">
        <p14:creationId xmlns:p14="http://schemas.microsoft.com/office/powerpoint/2010/main" val="2132305484"/>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3.sv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jpe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0.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nmindepth.com/2017/09/14/dark-money-rearing-its-head-in-abq-elec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13" Type="http://schemas.microsoft.com/office/2007/relationships/diagramDrawing" Target="../diagrams/drawing2.xml"/><Relationship Id="rId3" Type="http://schemas.openxmlformats.org/officeDocument/2006/relationships/image" Target="../media/image42.png"/><Relationship Id="rId7" Type="http://schemas.openxmlformats.org/officeDocument/2006/relationships/image" Target="../media/image68.png"/><Relationship Id="rId12"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7.svg"/><Relationship Id="rId11" Type="http://schemas.openxmlformats.org/officeDocument/2006/relationships/diagramQuickStyle" Target="../diagrams/quickStyle2.xml"/><Relationship Id="rId5" Type="http://schemas.openxmlformats.org/officeDocument/2006/relationships/image" Target="../media/image66.png"/><Relationship Id="rId10" Type="http://schemas.openxmlformats.org/officeDocument/2006/relationships/diagramLayout" Target="../diagrams/layout2.xml"/><Relationship Id="rId4" Type="http://schemas.openxmlformats.org/officeDocument/2006/relationships/image" Target="../media/image43.svg"/><Relationship Id="rId9"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reproductivehealth/maternalinfanthealth/infantmortality.htm" TargetMode="External"/><Relationship Id="rId2" Type="http://schemas.openxmlformats.org/officeDocument/2006/relationships/hyperlink" Target="https://www.census.gov/quickfacts/fact/table/miamidadecountyflorida/POP060210" TargetMode="External"/><Relationship Id="rId1" Type="http://schemas.openxmlformats.org/officeDocument/2006/relationships/slideLayout" Target="../slideLayouts/slideLayout5.xml"/><Relationship Id="rId6" Type="http://schemas.openxmlformats.org/officeDocument/2006/relationships/hyperlink" Target="http://www.flhealthcharts.com/charts/DataViewer/InfantDeathViewer/InfantDeathViewer.aspx?indNumber=0392" TargetMode="External"/><Relationship Id="rId5" Type="http://schemas.openxmlformats.org/officeDocument/2006/relationships/hyperlink" Target="https://www.cdc.gov/reproductivehealth/maternal-mortality/pregnancy-mortality-surveillance-system.htm" TargetMode="External"/><Relationship Id="rId4" Type="http://schemas.openxmlformats.org/officeDocument/2006/relationships/hyperlink" Target="http://www.flhealthcharts.com/charts/DataViewer/InfantDeathViewer/InfantDeathViewer.aspx?indNumber=005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lhealthcharts.com/charts/DataViewer/BirthViewer/BirthViewer.aspx?cid=0595" TargetMode="External"/><Relationship Id="rId2" Type="http://schemas.openxmlformats.org/officeDocument/2006/relationships/hyperlink" Target="https://ephtracking.cdc.gov/showRbInfantMortalityEnv.action" TargetMode="External"/><Relationship Id="rId1" Type="http://schemas.openxmlformats.org/officeDocument/2006/relationships/slideLayout" Target="../slideLayouts/slideLayout5.xml"/><Relationship Id="rId5" Type="http://schemas.openxmlformats.org/officeDocument/2006/relationships/hyperlink" Target="http://www.flhealthcharts.com/charts/DataViewer/BirthViewer/BirthViewer.aspx?cid=0016" TargetMode="External"/><Relationship Id="rId4" Type="http://schemas.openxmlformats.org/officeDocument/2006/relationships/hyperlink" Target="http://www.flhealthcharts.com/charts/LoadPage.aspx?l=~/DataViewer/BirthViewer/BirthViewer.aspx?cid=06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books/NBK220633/" TargetMode="External"/><Relationship Id="rId2" Type="http://schemas.openxmlformats.org/officeDocument/2006/relationships/hyperlink" Target="http://www.flhealthcharts.com/charts/DataViewer/BirthViewer/BirthViewer.aspx?cid=0615" TargetMode="External"/><Relationship Id="rId1" Type="http://schemas.openxmlformats.org/officeDocument/2006/relationships/slideLayout" Target="../slideLayouts/slideLayout5.xml"/><Relationship Id="rId4" Type="http://schemas.openxmlformats.org/officeDocument/2006/relationships/hyperlink" Target="https://data.census.gov/cedsci/table?q=miami%20dade%20county%20insurance&amp;g=0500000US12086&amp;tid=ACSST1Y2018.S2701&amp;layer=VT_2018_050_00_PY_D1&amp;vintage=2018&amp;hidePreview=fal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8.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EF4C18-FDB7-458C-A83E-D9F95D196A57}"/>
              </a:ext>
            </a:extLst>
          </p:cNvPr>
          <p:cNvSpPr txBox="1">
            <a:spLocks/>
          </p:cNvSpPr>
          <p:nvPr/>
        </p:nvSpPr>
        <p:spPr>
          <a:xfrm>
            <a:off x="0" y="4555360"/>
            <a:ext cx="12192000" cy="166683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id="{D0C1986A-C932-4592-9C9B-3C2F3AB8D18B}"/>
              </a:ext>
            </a:extLst>
          </p:cNvPr>
          <p:cNvSpPr txBox="1">
            <a:spLocks/>
          </p:cNvSpPr>
          <p:nvPr/>
        </p:nvSpPr>
        <p:spPr>
          <a:xfrm>
            <a:off x="0" y="2800350"/>
            <a:ext cx="9582150" cy="1416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baseline="0">
                <a:solidFill>
                  <a:schemeClr val="bg1"/>
                </a:solidFill>
                <a:latin typeface="Arial Black" panose="020B0A04020102020204" pitchFamily="34" charset="0"/>
                <a:ea typeface="+mj-ea"/>
                <a:cs typeface="+mj-cs"/>
              </a:defRPr>
            </a:lvl1pPr>
          </a:lstStyle>
          <a:p>
            <a:pPr algn="ctr"/>
            <a:r>
              <a:rPr lang="en-US" sz="2800" dirty="0"/>
              <a:t>Maternal and Child Health Outcomes: </a:t>
            </a:r>
            <a:br>
              <a:rPr lang="en-US" sz="2800" dirty="0"/>
            </a:br>
            <a:r>
              <a:rPr lang="en-US" sz="2800" dirty="0"/>
              <a:t>The Environmental Public Health Project</a:t>
            </a:r>
          </a:p>
          <a:p>
            <a:pPr algn="ctr"/>
            <a:r>
              <a:rPr lang="en-US" sz="2400" i="1" dirty="0">
                <a:latin typeface="Arial" panose="020B0604020202020204" pitchFamily="34" charset="0"/>
                <a:cs typeface="Arial" panose="020B0604020202020204" pitchFamily="34" charset="0"/>
              </a:rPr>
              <a:t>For the Community </a:t>
            </a:r>
          </a:p>
        </p:txBody>
      </p:sp>
      <p:sp>
        <p:nvSpPr>
          <p:cNvPr id="13" name="Subtitle 5">
            <a:extLst>
              <a:ext uri="{FF2B5EF4-FFF2-40B4-BE49-F238E27FC236}">
                <a16:creationId xmlns:a16="http://schemas.microsoft.com/office/drawing/2014/main" id="{4BDE3822-0F7D-41FC-BDA1-797B3A93C4FF}"/>
              </a:ext>
            </a:extLst>
          </p:cNvPr>
          <p:cNvSpPr txBox="1">
            <a:spLocks/>
          </p:cNvSpPr>
          <p:nvPr/>
        </p:nvSpPr>
        <p:spPr>
          <a:xfrm>
            <a:off x="7562850" y="5813602"/>
            <a:ext cx="4629150"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Office of Community Health and Planning</a:t>
            </a:r>
          </a:p>
        </p:txBody>
      </p:sp>
      <p:sp>
        <p:nvSpPr>
          <p:cNvPr id="14" name="Subtitle 2">
            <a:extLst>
              <a:ext uri="{FF2B5EF4-FFF2-40B4-BE49-F238E27FC236}">
                <a16:creationId xmlns:a16="http://schemas.microsoft.com/office/drawing/2014/main" id="{9A694F67-99ED-4F05-ABFB-771476A44B3D}"/>
              </a:ext>
            </a:extLst>
          </p:cNvPr>
          <p:cNvSpPr txBox="1">
            <a:spLocks/>
          </p:cNvSpPr>
          <p:nvPr/>
        </p:nvSpPr>
        <p:spPr>
          <a:xfrm>
            <a:off x="0" y="485554"/>
            <a:ext cx="12192000" cy="1655762"/>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chemeClr val="tx1">
                  <a:lumMod val="85000"/>
                  <a:lumOff val="15000"/>
                </a:schemeClr>
              </a:solidFill>
            </a:endParaRPr>
          </a:p>
          <a:p>
            <a:pPr algn="ctr"/>
            <a:r>
              <a:rPr lang="en-US" sz="4800" b="1" dirty="0">
                <a:solidFill>
                  <a:schemeClr val="tx1">
                    <a:lumMod val="85000"/>
                    <a:lumOff val="15000"/>
                  </a:schemeClr>
                </a:solidFill>
              </a:rPr>
              <a:t>Florida Department of Health in Miami-Dade County</a:t>
            </a:r>
          </a:p>
        </p:txBody>
      </p:sp>
    </p:spTree>
    <p:extLst>
      <p:ext uri="{BB962C8B-B14F-4D97-AF65-F5344CB8AC3E}">
        <p14:creationId xmlns:p14="http://schemas.microsoft.com/office/powerpoint/2010/main" val="23253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323A-F5C9-46D8-B934-7BC3D1A1ABC0}"/>
              </a:ext>
            </a:extLst>
          </p:cNvPr>
          <p:cNvSpPr>
            <a:spLocks noGrp="1"/>
          </p:cNvSpPr>
          <p:nvPr>
            <p:ph type="title"/>
          </p:nvPr>
        </p:nvSpPr>
        <p:spPr>
          <a:xfrm>
            <a:off x="442605" y="145342"/>
            <a:ext cx="8127999" cy="977556"/>
          </a:xfrm>
        </p:spPr>
        <p:txBody>
          <a:bodyPr vert="horz" lIns="91440" tIns="45720" rIns="91440" bIns="45720" rtlCol="0" anchor="b">
            <a:normAutofit/>
          </a:bodyPr>
          <a:lstStyle/>
          <a:p>
            <a:r>
              <a:rPr lang="en-US" b="1" kern="1200" dirty="0">
                <a:solidFill>
                  <a:schemeClr val="bg1"/>
                </a:solidFill>
              </a:rPr>
              <a:t>Maternal Mortality</a:t>
            </a:r>
          </a:p>
        </p:txBody>
      </p:sp>
      <p:sp>
        <p:nvSpPr>
          <p:cNvPr id="3" name="Content Placeholder 2">
            <a:extLst>
              <a:ext uri="{FF2B5EF4-FFF2-40B4-BE49-F238E27FC236}">
                <a16:creationId xmlns:a16="http://schemas.microsoft.com/office/drawing/2014/main" id="{A6767A93-F60B-4DB5-9156-3A2282DE4922}"/>
              </a:ext>
            </a:extLst>
          </p:cNvPr>
          <p:cNvSpPr>
            <a:spLocks noGrp="1"/>
          </p:cNvSpPr>
          <p:nvPr>
            <p:ph idx="1"/>
          </p:nvPr>
        </p:nvSpPr>
        <p:spPr>
          <a:xfrm>
            <a:off x="711843" y="3066891"/>
            <a:ext cx="3794760" cy="2117706"/>
          </a:xfrm>
          <a:solidFill>
            <a:schemeClr val="accent4">
              <a:lumMod val="20000"/>
              <a:lumOff val="80000"/>
            </a:schemeClr>
          </a:solidFill>
        </p:spPr>
        <p:txBody>
          <a:bodyPr vert="horz" lIns="91440" tIns="45720" rIns="91440" bIns="45720" rtlCol="0" anchor="t">
            <a:normAutofit/>
          </a:bodyPr>
          <a:lstStyle/>
          <a:p>
            <a:pPr marL="0" indent="0" algn="ctr">
              <a:buNone/>
            </a:pPr>
            <a:r>
              <a:rPr lang="en-US" dirty="0"/>
              <a:t>Maternal Mortality can</a:t>
            </a:r>
            <a:r>
              <a:rPr lang="en-US" kern="1200" dirty="0">
                <a:solidFill>
                  <a:schemeClr val="tx1"/>
                </a:solidFill>
                <a:latin typeface="+mn-lt"/>
                <a:ea typeface="+mn-ea"/>
                <a:cs typeface="+mn-cs"/>
              </a:rPr>
              <a:t> be an indicator for population health and overall </a:t>
            </a:r>
            <a:br>
              <a:rPr lang="en-US" kern="1200" dirty="0">
                <a:solidFill>
                  <a:schemeClr val="tx1"/>
                </a:solidFill>
                <a:latin typeface="+mn-lt"/>
                <a:ea typeface="+mn-ea"/>
                <a:cs typeface="+mn-cs"/>
              </a:rPr>
            </a:br>
            <a:r>
              <a:rPr lang="en-US" b="1" kern="1200" dirty="0">
                <a:solidFill>
                  <a:schemeClr val="tx1"/>
                </a:solidFill>
                <a:latin typeface="+mn-lt"/>
                <a:ea typeface="+mn-ea"/>
                <a:cs typeface="+mn-cs"/>
              </a:rPr>
              <a:t>quality of life.</a:t>
            </a:r>
          </a:p>
        </p:txBody>
      </p:sp>
      <p:sp>
        <p:nvSpPr>
          <p:cNvPr id="38" name="TextBox 37">
            <a:extLst>
              <a:ext uri="{FF2B5EF4-FFF2-40B4-BE49-F238E27FC236}">
                <a16:creationId xmlns:a16="http://schemas.microsoft.com/office/drawing/2014/main" id="{54D3467E-73AF-40A5-8187-6AE7DAF52415}"/>
              </a:ext>
            </a:extLst>
          </p:cNvPr>
          <p:cNvSpPr txBox="1"/>
          <p:nvPr/>
        </p:nvSpPr>
        <p:spPr>
          <a:xfrm>
            <a:off x="4064001" y="2113854"/>
            <a:ext cx="8127999" cy="369332"/>
          </a:xfrm>
          <a:prstGeom prst="rect">
            <a:avLst/>
          </a:prstGeom>
          <a:noFill/>
        </p:spPr>
        <p:txBody>
          <a:bodyPr wrap="square" rtlCol="0">
            <a:spAutoFit/>
          </a:bodyPr>
          <a:lstStyle/>
          <a:p>
            <a:pPr algn="ctr"/>
            <a:r>
              <a:rPr lang="en-US" b="1" dirty="0"/>
              <a:t>Maternal Mortality Rates per 100,000 Live Births, Miami-Dade &amp; Florida:</a:t>
            </a:r>
          </a:p>
        </p:txBody>
      </p:sp>
      <p:sp>
        <p:nvSpPr>
          <p:cNvPr id="6" name="Rectangle 5">
            <a:extLst>
              <a:ext uri="{FF2B5EF4-FFF2-40B4-BE49-F238E27FC236}">
                <a16:creationId xmlns:a16="http://schemas.microsoft.com/office/drawing/2014/main" id="{FB94A807-55C1-4CE5-BC95-D38206930239}"/>
              </a:ext>
            </a:extLst>
          </p:cNvPr>
          <p:cNvSpPr/>
          <p:nvPr/>
        </p:nvSpPr>
        <p:spPr>
          <a:xfrm>
            <a:off x="198120" y="1486046"/>
            <a:ext cx="11795760" cy="461665"/>
          </a:xfrm>
          <a:prstGeom prst="rect">
            <a:avLst/>
          </a:prstGeom>
          <a:solidFill>
            <a:schemeClr val="accent1">
              <a:lumMod val="20000"/>
              <a:lumOff val="80000"/>
            </a:schemeClr>
          </a:solidFill>
        </p:spPr>
        <p:txBody>
          <a:bodyPr wrap="square">
            <a:spAutoFit/>
          </a:bodyPr>
          <a:lstStyle/>
          <a:p>
            <a:pPr algn="ctr"/>
            <a:r>
              <a:rPr lang="en-US" sz="2400" dirty="0"/>
              <a:t>The death of a woman during pregnancy, at delivery, or soon after delivery. </a:t>
            </a:r>
          </a:p>
        </p:txBody>
      </p:sp>
      <p:graphicFrame>
        <p:nvGraphicFramePr>
          <p:cNvPr id="9" name="Chart 8">
            <a:extLst>
              <a:ext uri="{FF2B5EF4-FFF2-40B4-BE49-F238E27FC236}">
                <a16:creationId xmlns:a16="http://schemas.microsoft.com/office/drawing/2014/main" id="{19F4BA9E-2123-4894-97F2-FA6CE5AEB855}"/>
              </a:ext>
            </a:extLst>
          </p:cNvPr>
          <p:cNvGraphicFramePr/>
          <p:nvPr>
            <p:extLst>
              <p:ext uri="{D42A27DB-BD31-4B8C-83A1-F6EECF244321}">
                <p14:modId xmlns:p14="http://schemas.microsoft.com/office/powerpoint/2010/main" val="903246789"/>
              </p:ext>
            </p:extLst>
          </p:nvPr>
        </p:nvGraphicFramePr>
        <p:xfrm>
          <a:off x="4974336" y="2518230"/>
          <a:ext cx="6814954" cy="36337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BF459D8-4C96-4B34-9847-3D9DC2528273}"/>
              </a:ext>
            </a:extLst>
          </p:cNvPr>
          <p:cNvSpPr txBox="1"/>
          <p:nvPr/>
        </p:nvSpPr>
        <p:spPr>
          <a:xfrm>
            <a:off x="10577383" y="1430960"/>
            <a:ext cx="523499" cy="338554"/>
          </a:xfrm>
          <a:prstGeom prst="rect">
            <a:avLst/>
          </a:prstGeom>
          <a:noFill/>
        </p:spPr>
        <p:txBody>
          <a:bodyPr wrap="square" rtlCol="0">
            <a:spAutoFit/>
          </a:bodyPr>
          <a:lstStyle/>
          <a:p>
            <a:pPr algn="ctr"/>
            <a:r>
              <a:rPr lang="en-US" sz="1600" b="1" dirty="0"/>
              <a:t>4</a:t>
            </a:r>
          </a:p>
        </p:txBody>
      </p:sp>
      <p:sp>
        <p:nvSpPr>
          <p:cNvPr id="8" name="TextBox 7">
            <a:extLst>
              <a:ext uri="{FF2B5EF4-FFF2-40B4-BE49-F238E27FC236}">
                <a16:creationId xmlns:a16="http://schemas.microsoft.com/office/drawing/2014/main" id="{F51A9F28-1EFC-4C43-A1C5-E3E8C845EBC9}"/>
              </a:ext>
            </a:extLst>
          </p:cNvPr>
          <p:cNvSpPr txBox="1"/>
          <p:nvPr/>
        </p:nvSpPr>
        <p:spPr>
          <a:xfrm>
            <a:off x="11363188" y="2013814"/>
            <a:ext cx="523499" cy="338554"/>
          </a:xfrm>
          <a:prstGeom prst="rect">
            <a:avLst/>
          </a:prstGeom>
          <a:noFill/>
        </p:spPr>
        <p:txBody>
          <a:bodyPr wrap="square" rtlCol="0">
            <a:spAutoFit/>
          </a:bodyPr>
          <a:lstStyle/>
          <a:p>
            <a:pPr algn="ctr"/>
            <a:r>
              <a:rPr lang="en-US" sz="1600" b="1" dirty="0"/>
              <a:t>5</a:t>
            </a:r>
          </a:p>
        </p:txBody>
      </p:sp>
    </p:spTree>
    <p:extLst>
      <p:ext uri="{BB962C8B-B14F-4D97-AF65-F5344CB8AC3E}">
        <p14:creationId xmlns:p14="http://schemas.microsoft.com/office/powerpoint/2010/main" val="317572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68B69C-8150-4787-99DE-7D0821D9A43C}"/>
              </a:ext>
            </a:extLst>
          </p:cNvPr>
          <p:cNvSpPr/>
          <p:nvPr/>
        </p:nvSpPr>
        <p:spPr>
          <a:xfrm>
            <a:off x="6106164" y="1495967"/>
            <a:ext cx="5781036" cy="4597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regnant lady">
            <a:extLst>
              <a:ext uri="{FF2B5EF4-FFF2-40B4-BE49-F238E27FC236}">
                <a16:creationId xmlns:a16="http://schemas.microsoft.com/office/drawing/2014/main" id="{878F79A4-12B4-4FA4-8DBA-5CF655BC032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06111" y="2045662"/>
            <a:ext cx="1481961" cy="1481961"/>
          </a:xfrm>
          <a:prstGeom prst="rect">
            <a:avLst/>
          </a:prstGeom>
        </p:spPr>
      </p:pic>
      <p:pic>
        <p:nvPicPr>
          <p:cNvPr id="13" name="Graphic 12" descr="Pregnant lady">
            <a:extLst>
              <a:ext uri="{FF2B5EF4-FFF2-40B4-BE49-F238E27FC236}">
                <a16:creationId xmlns:a16="http://schemas.microsoft.com/office/drawing/2014/main" id="{E6E6D867-593C-4DC8-B647-D26C7C1FE2A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539318" y="2048936"/>
            <a:ext cx="1421220" cy="1421220"/>
          </a:xfrm>
          <a:prstGeom prst="rect">
            <a:avLst/>
          </a:prstGeom>
        </p:spPr>
      </p:pic>
      <p:sp>
        <p:nvSpPr>
          <p:cNvPr id="2" name="Title 1">
            <a:extLst>
              <a:ext uri="{FF2B5EF4-FFF2-40B4-BE49-F238E27FC236}">
                <a16:creationId xmlns:a16="http://schemas.microsoft.com/office/drawing/2014/main" id="{16017715-A261-419F-8672-2D69BC1E104A}"/>
              </a:ext>
            </a:extLst>
          </p:cNvPr>
          <p:cNvSpPr>
            <a:spLocks noGrp="1"/>
          </p:cNvSpPr>
          <p:nvPr>
            <p:ph type="title"/>
          </p:nvPr>
        </p:nvSpPr>
        <p:spPr>
          <a:xfrm>
            <a:off x="174171" y="441740"/>
            <a:ext cx="10151515" cy="713951"/>
          </a:xfrm>
        </p:spPr>
        <p:txBody>
          <a:bodyPr>
            <a:normAutofit/>
          </a:bodyPr>
          <a:lstStyle/>
          <a:p>
            <a:r>
              <a:rPr lang="en-US" dirty="0">
                <a:solidFill>
                  <a:schemeClr val="bg1"/>
                </a:solidFill>
              </a:rPr>
              <a:t>Disparities In Maternal Mortality</a:t>
            </a:r>
          </a:p>
        </p:txBody>
      </p:sp>
      <p:graphicFrame>
        <p:nvGraphicFramePr>
          <p:cNvPr id="7" name="Content Placeholder 3">
            <a:extLst>
              <a:ext uri="{FF2B5EF4-FFF2-40B4-BE49-F238E27FC236}">
                <a16:creationId xmlns:a16="http://schemas.microsoft.com/office/drawing/2014/main" id="{013B23D2-FBA6-464A-B22E-E63DD7084FB0}"/>
              </a:ext>
            </a:extLst>
          </p:cNvPr>
          <p:cNvGraphicFramePr>
            <a:graphicFrameLocks/>
          </p:cNvGraphicFramePr>
          <p:nvPr>
            <p:extLst>
              <p:ext uri="{D42A27DB-BD31-4B8C-83A1-F6EECF244321}">
                <p14:modId xmlns:p14="http://schemas.microsoft.com/office/powerpoint/2010/main" val="677181758"/>
              </p:ext>
            </p:extLst>
          </p:nvPr>
        </p:nvGraphicFramePr>
        <p:xfrm>
          <a:off x="906429" y="4174751"/>
          <a:ext cx="4653092" cy="1880785"/>
        </p:xfrm>
        <a:graphic>
          <a:graphicData uri="http://schemas.openxmlformats.org/drawingml/2006/table">
            <a:tbl>
              <a:tblPr firstRow="1" firstCol="1" bandRow="1">
                <a:tableStyleId>{5C22544A-7EE6-4342-B048-85BDC9FD1C3A}</a:tableStyleId>
              </a:tblPr>
              <a:tblGrid>
                <a:gridCol w="1179429">
                  <a:extLst>
                    <a:ext uri="{9D8B030D-6E8A-4147-A177-3AD203B41FA5}">
                      <a16:colId xmlns:a16="http://schemas.microsoft.com/office/drawing/2014/main" val="125060781"/>
                    </a:ext>
                  </a:extLst>
                </a:gridCol>
                <a:gridCol w="1825693">
                  <a:extLst>
                    <a:ext uri="{9D8B030D-6E8A-4147-A177-3AD203B41FA5}">
                      <a16:colId xmlns:a16="http://schemas.microsoft.com/office/drawing/2014/main" val="4141648702"/>
                    </a:ext>
                  </a:extLst>
                </a:gridCol>
                <a:gridCol w="1647970">
                  <a:extLst>
                    <a:ext uri="{9D8B030D-6E8A-4147-A177-3AD203B41FA5}">
                      <a16:colId xmlns:a16="http://schemas.microsoft.com/office/drawing/2014/main" val="1081586928"/>
                    </a:ext>
                  </a:extLst>
                </a:gridCol>
              </a:tblGrid>
              <a:tr h="336235">
                <a:tc>
                  <a:txBody>
                    <a:bodyPr/>
                    <a:lstStyle/>
                    <a:p>
                      <a:pPr marL="0" marR="0" algn="ctr">
                        <a:lnSpc>
                          <a:spcPts val="1350"/>
                        </a:lnSpc>
                        <a:spcBef>
                          <a:spcPts val="0"/>
                        </a:spcBef>
                        <a:spcAft>
                          <a:spcPts val="0"/>
                        </a:spcAft>
                      </a:pP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lang="en-US" sz="1200" dirty="0">
                          <a:solidFill>
                            <a:schemeClr val="tx1"/>
                          </a:solidFill>
                          <a:effectLst/>
                        </a:rPr>
                        <a:t>Miami-Dade</a:t>
                      </a:r>
                    </a:p>
                  </a:txBody>
                  <a:tcPr marL="0" marR="0" marT="0" marB="0" anchor="ctr">
                    <a:lnL w="12700" cmpd="sng">
                      <a:noFill/>
                    </a:lnL>
                    <a:noFill/>
                  </a:tcPr>
                </a:tc>
                <a:tc hMerge="1">
                  <a:txBody>
                    <a:bodyPr/>
                    <a:lstStyle/>
                    <a:p>
                      <a:endParaRPr lang="en-US" dirty="0"/>
                    </a:p>
                  </a:txBody>
                  <a:tcPr marL="321743" marR="193046" marT="193046" marB="193046" anchor="b"/>
                </a:tc>
                <a:extLst>
                  <a:ext uri="{0D108BD9-81ED-4DB2-BD59-A6C34878D82A}">
                    <a16:rowId xmlns:a16="http://schemas.microsoft.com/office/drawing/2014/main" val="3939610014"/>
                  </a:ext>
                </a:extLst>
              </a:tr>
              <a:tr h="358246">
                <a:tc>
                  <a:txBody>
                    <a:bodyPr/>
                    <a:lstStyle/>
                    <a:p>
                      <a:pPr algn="ctr">
                        <a:lnSpc>
                          <a:spcPct val="107000"/>
                        </a:lnSpc>
                      </a:pPr>
                      <a:endParaRPr lang="en-US" sz="1200" b="1"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0" marR="0" marT="0" marB="0" anchor="ctr">
                    <a:lnT w="38100" cmpd="sng">
                      <a:noFill/>
                    </a:lnT>
                    <a:noFill/>
                  </a:tcPr>
                </a:tc>
                <a:tc>
                  <a:txBody>
                    <a:bodyPr/>
                    <a:lstStyle/>
                    <a:p>
                      <a:pPr algn="ctr"/>
                      <a:r>
                        <a:rPr lang="en-US" sz="1200" b="1" dirty="0">
                          <a:solidFill>
                            <a:schemeClr val="bg1"/>
                          </a:solidFill>
                          <a:effectLst/>
                        </a:rPr>
                        <a:t>White</a:t>
                      </a:r>
                      <a:endParaRPr lang="en-US" sz="1200" b="1" dirty="0">
                        <a:solidFill>
                          <a:schemeClr val="bg1"/>
                        </a:solidFill>
                      </a:endParaRPr>
                    </a:p>
                  </a:txBody>
                  <a:tcPr marL="0" marR="0" marT="0" marB="0" anchor="ctr">
                    <a:solidFill>
                      <a:schemeClr val="accent1"/>
                    </a:solidFill>
                  </a:tcPr>
                </a:tc>
                <a:tc>
                  <a:txBody>
                    <a:bodyPr/>
                    <a:lstStyle/>
                    <a:p>
                      <a:pPr marL="0" marR="0" indent="0" algn="ctr">
                        <a:lnSpc>
                          <a:spcPts val="1350"/>
                        </a:lnSpc>
                        <a:spcBef>
                          <a:spcPts val="0"/>
                        </a:spcBef>
                        <a:spcAft>
                          <a:spcPts val="0"/>
                        </a:spcAft>
                      </a:pPr>
                      <a:r>
                        <a:rPr lang="en-US" sz="1200" b="1" dirty="0">
                          <a:solidFill>
                            <a:schemeClr val="bg1"/>
                          </a:solidFill>
                          <a:effectLst/>
                        </a:rPr>
                        <a:t>Black</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1352160505"/>
                  </a:ext>
                </a:extLst>
              </a:tr>
              <a:tr h="296576">
                <a:tc>
                  <a:txBody>
                    <a:bodyPr/>
                    <a:lstStyle/>
                    <a:p>
                      <a:pPr marL="0" marR="0" algn="ctr">
                        <a:lnSpc>
                          <a:spcPts val="1350"/>
                        </a:lnSpc>
                        <a:spcBef>
                          <a:spcPts val="0"/>
                        </a:spcBef>
                        <a:spcAft>
                          <a:spcPts val="0"/>
                        </a:spcAft>
                      </a:pPr>
                      <a:r>
                        <a:rPr lang="en-US" sz="1200" dirty="0">
                          <a:effectLst/>
                        </a:rPr>
                        <a:t>2018</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r>
                        <a:rPr lang="en-US" sz="1200" b="0" dirty="0">
                          <a:effectLst/>
                        </a:rPr>
                        <a:t>8.3</a:t>
                      </a:r>
                      <a:endParaRPr lang="en-US" sz="1200" b="0" dirty="0"/>
                    </a:p>
                  </a:txBody>
                  <a:tcPr marL="0" marR="0" marT="0" marB="0" anchor="ctr"/>
                </a:tc>
                <a:tc>
                  <a:txBody>
                    <a:bodyPr/>
                    <a:lstStyle/>
                    <a:p>
                      <a:pPr marL="0" marR="0" algn="ctr">
                        <a:lnSpc>
                          <a:spcPts val="1350"/>
                        </a:lnSpc>
                        <a:spcBef>
                          <a:spcPts val="0"/>
                        </a:spcBef>
                        <a:spcAft>
                          <a:spcPts val="0"/>
                        </a:spcAft>
                      </a:pPr>
                      <a:r>
                        <a:rPr lang="en-US" sz="1200" b="1" dirty="0">
                          <a:effectLst/>
                        </a:rPr>
                        <a:t>34.3</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3499177274"/>
                  </a:ext>
                </a:extLst>
              </a:tr>
              <a:tr h="296576">
                <a:tc>
                  <a:txBody>
                    <a:bodyPr/>
                    <a:lstStyle/>
                    <a:p>
                      <a:pPr marL="0" marR="0" algn="ctr">
                        <a:lnSpc>
                          <a:spcPts val="1350"/>
                        </a:lnSpc>
                        <a:spcBef>
                          <a:spcPts val="0"/>
                        </a:spcBef>
                        <a:spcAft>
                          <a:spcPts val="0"/>
                        </a:spcAft>
                      </a:pPr>
                      <a:r>
                        <a:rPr lang="en-US" sz="1200" dirty="0">
                          <a:effectLst/>
                        </a:rPr>
                        <a:t>2017</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r>
                        <a:rPr lang="en-US" sz="1200" dirty="0">
                          <a:effectLst/>
                        </a:rPr>
                        <a:t>0.0</a:t>
                      </a:r>
                      <a:endParaRPr lang="en-US" sz="1200" dirty="0"/>
                    </a:p>
                  </a:txBody>
                  <a:tcPr marL="0" marR="0" marT="0" marB="0" anchor="ctr"/>
                </a:tc>
                <a:tc>
                  <a:txBody>
                    <a:bodyPr/>
                    <a:lstStyle/>
                    <a:p>
                      <a:pPr marL="0" marR="0" algn="ctr">
                        <a:lnSpc>
                          <a:spcPts val="1350"/>
                        </a:lnSpc>
                        <a:spcBef>
                          <a:spcPts val="0"/>
                        </a:spcBef>
                        <a:spcAft>
                          <a:spcPts val="0"/>
                        </a:spcAft>
                      </a:pPr>
                      <a:r>
                        <a:rPr lang="en-US" sz="1200" b="1" dirty="0">
                          <a:effectLst/>
                        </a:rPr>
                        <a:t>31.6</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1260568030"/>
                  </a:ext>
                </a:extLst>
              </a:tr>
              <a:tr h="296576">
                <a:tc>
                  <a:txBody>
                    <a:bodyPr/>
                    <a:lstStyle/>
                    <a:p>
                      <a:pPr marL="0" marR="0" algn="ctr">
                        <a:lnSpc>
                          <a:spcPts val="1350"/>
                        </a:lnSpc>
                        <a:spcBef>
                          <a:spcPts val="0"/>
                        </a:spcBef>
                        <a:spcAft>
                          <a:spcPts val="0"/>
                        </a:spcAft>
                      </a:pPr>
                      <a:r>
                        <a:rPr lang="en-US" sz="1200" dirty="0">
                          <a:effectLst/>
                        </a:rPr>
                        <a:t>2016</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r>
                        <a:rPr lang="en-US" sz="1200" dirty="0">
                          <a:effectLst/>
                        </a:rPr>
                        <a:t>8.0</a:t>
                      </a:r>
                      <a:endParaRPr lang="en-US" sz="1200" dirty="0"/>
                    </a:p>
                  </a:txBody>
                  <a:tcPr marL="0" marR="0" marT="0" marB="0" anchor="ctr"/>
                </a:tc>
                <a:tc>
                  <a:txBody>
                    <a:bodyPr/>
                    <a:lstStyle/>
                    <a:p>
                      <a:pPr marL="0" marR="0" algn="ctr">
                        <a:lnSpc>
                          <a:spcPts val="1350"/>
                        </a:lnSpc>
                        <a:spcBef>
                          <a:spcPts val="0"/>
                        </a:spcBef>
                        <a:spcAft>
                          <a:spcPts val="0"/>
                        </a:spcAft>
                      </a:pPr>
                      <a:r>
                        <a:rPr lang="en-US" sz="1200" b="1" dirty="0">
                          <a:effectLst/>
                        </a:rPr>
                        <a:t>45.4</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2186303446"/>
                  </a:ext>
                </a:extLst>
              </a:tr>
              <a:tr h="296576">
                <a:tc>
                  <a:txBody>
                    <a:bodyPr/>
                    <a:lstStyle/>
                    <a:p>
                      <a:pPr marL="0" marR="0" algn="ctr">
                        <a:lnSpc>
                          <a:spcPts val="1350"/>
                        </a:lnSpc>
                        <a:spcBef>
                          <a:spcPts val="0"/>
                        </a:spcBef>
                        <a:spcAft>
                          <a:spcPts val="0"/>
                        </a:spcAft>
                      </a:pPr>
                      <a:r>
                        <a:rPr lang="en-US" sz="1200" dirty="0">
                          <a:effectLst/>
                        </a:rPr>
                        <a:t>2015</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r>
                        <a:rPr lang="en-US" sz="1200" dirty="0">
                          <a:effectLst/>
                        </a:rPr>
                        <a:t>16.2</a:t>
                      </a:r>
                      <a:endParaRPr lang="en-US" sz="1200" dirty="0"/>
                    </a:p>
                  </a:txBody>
                  <a:tcPr marL="0" marR="0" marT="0" marB="0" anchor="ctr"/>
                </a:tc>
                <a:tc>
                  <a:txBody>
                    <a:bodyPr/>
                    <a:lstStyle/>
                    <a:p>
                      <a:pPr marL="0" marR="0" algn="ctr">
                        <a:lnSpc>
                          <a:spcPts val="1350"/>
                        </a:lnSpc>
                        <a:spcBef>
                          <a:spcPts val="0"/>
                        </a:spcBef>
                        <a:spcAft>
                          <a:spcPts val="0"/>
                        </a:spcAft>
                      </a:pPr>
                      <a:r>
                        <a:rPr lang="en-US" sz="1200" b="1" dirty="0">
                          <a:effectLst/>
                        </a:rPr>
                        <a:t>29.3</a:t>
                      </a:r>
                      <a:endParaRPr lang="en-US"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2524795344"/>
                  </a:ext>
                </a:extLst>
              </a:tr>
            </a:tbl>
          </a:graphicData>
        </a:graphic>
      </p:graphicFrame>
      <p:pic>
        <p:nvPicPr>
          <p:cNvPr id="5" name="Graphic 4" descr="Pregnant lady">
            <a:extLst>
              <a:ext uri="{FF2B5EF4-FFF2-40B4-BE49-F238E27FC236}">
                <a16:creationId xmlns:a16="http://schemas.microsoft.com/office/drawing/2014/main" id="{CDA3603D-2321-495C-A0A6-74B6566E132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3352928" y="2045663"/>
            <a:ext cx="1481961" cy="1481961"/>
          </a:xfrm>
          <a:prstGeom prst="rect">
            <a:avLst/>
          </a:prstGeom>
        </p:spPr>
      </p:pic>
      <p:pic>
        <p:nvPicPr>
          <p:cNvPr id="6" name="Graphic 5" descr="Pregnant lady">
            <a:extLst>
              <a:ext uri="{FF2B5EF4-FFF2-40B4-BE49-F238E27FC236}">
                <a16:creationId xmlns:a16="http://schemas.microsoft.com/office/drawing/2014/main" id="{3838FF78-B489-4021-A85D-B806A3D1491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054496" y="2078068"/>
            <a:ext cx="1421220" cy="1421220"/>
          </a:xfrm>
          <a:prstGeom prst="rect">
            <a:avLst/>
          </a:prstGeom>
        </p:spPr>
      </p:pic>
      <p:sp>
        <p:nvSpPr>
          <p:cNvPr id="8" name="TextBox 7">
            <a:extLst>
              <a:ext uri="{FF2B5EF4-FFF2-40B4-BE49-F238E27FC236}">
                <a16:creationId xmlns:a16="http://schemas.microsoft.com/office/drawing/2014/main" id="{6261832F-6DA8-4221-9D5A-65E1AA65D654}"/>
              </a:ext>
            </a:extLst>
          </p:cNvPr>
          <p:cNvSpPr txBox="1"/>
          <p:nvPr/>
        </p:nvSpPr>
        <p:spPr>
          <a:xfrm>
            <a:off x="1164935" y="1495966"/>
            <a:ext cx="1481961" cy="461665"/>
          </a:xfrm>
          <a:prstGeom prst="rect">
            <a:avLst/>
          </a:prstGeom>
          <a:noFill/>
        </p:spPr>
        <p:txBody>
          <a:bodyPr wrap="square" rtlCol="0">
            <a:spAutoFit/>
          </a:bodyPr>
          <a:lstStyle/>
          <a:p>
            <a:pPr algn="ctr"/>
            <a:r>
              <a:rPr lang="en-US" sz="2400" b="1" dirty="0"/>
              <a:t>White </a:t>
            </a:r>
          </a:p>
        </p:txBody>
      </p:sp>
      <p:sp>
        <p:nvSpPr>
          <p:cNvPr id="9" name="TextBox 8">
            <a:extLst>
              <a:ext uri="{FF2B5EF4-FFF2-40B4-BE49-F238E27FC236}">
                <a16:creationId xmlns:a16="http://schemas.microsoft.com/office/drawing/2014/main" id="{AF4A6A98-F22D-4E19-9F4E-AA9AE605E126}"/>
              </a:ext>
            </a:extLst>
          </p:cNvPr>
          <p:cNvSpPr txBox="1"/>
          <p:nvPr/>
        </p:nvSpPr>
        <p:spPr>
          <a:xfrm>
            <a:off x="3638677" y="1495967"/>
            <a:ext cx="1481961" cy="461665"/>
          </a:xfrm>
          <a:prstGeom prst="rect">
            <a:avLst/>
          </a:prstGeom>
          <a:noFill/>
        </p:spPr>
        <p:txBody>
          <a:bodyPr wrap="square" rtlCol="0">
            <a:spAutoFit/>
          </a:bodyPr>
          <a:lstStyle/>
          <a:p>
            <a:pPr algn="ctr"/>
            <a:r>
              <a:rPr lang="en-US" sz="2400" b="1" dirty="0"/>
              <a:t>Black</a:t>
            </a:r>
          </a:p>
        </p:txBody>
      </p:sp>
      <p:pic>
        <p:nvPicPr>
          <p:cNvPr id="11" name="Graphic 10" descr="Pregnant lady">
            <a:extLst>
              <a:ext uri="{FF2B5EF4-FFF2-40B4-BE49-F238E27FC236}">
                <a16:creationId xmlns:a16="http://schemas.microsoft.com/office/drawing/2014/main" id="{3A1B8D80-9E9B-4413-B9CD-42D9BF609A6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2726246" y="2055605"/>
            <a:ext cx="1481961" cy="1481961"/>
          </a:xfrm>
          <a:prstGeom prst="rect">
            <a:avLst/>
          </a:prstGeom>
        </p:spPr>
      </p:pic>
      <p:sp>
        <p:nvSpPr>
          <p:cNvPr id="12" name="TextBox 11">
            <a:extLst>
              <a:ext uri="{FF2B5EF4-FFF2-40B4-BE49-F238E27FC236}">
                <a16:creationId xmlns:a16="http://schemas.microsoft.com/office/drawing/2014/main" id="{C3B2C827-950B-4EA4-9AEE-E42169940406}"/>
              </a:ext>
            </a:extLst>
          </p:cNvPr>
          <p:cNvSpPr txBox="1"/>
          <p:nvPr/>
        </p:nvSpPr>
        <p:spPr>
          <a:xfrm>
            <a:off x="3820940" y="3499288"/>
            <a:ext cx="1016970" cy="646331"/>
          </a:xfrm>
          <a:prstGeom prst="rect">
            <a:avLst/>
          </a:prstGeom>
          <a:noFill/>
        </p:spPr>
        <p:txBody>
          <a:bodyPr wrap="square" rtlCol="0">
            <a:spAutoFit/>
          </a:bodyPr>
          <a:lstStyle/>
          <a:p>
            <a:pPr algn="ctr"/>
            <a:r>
              <a:rPr lang="en-US" sz="3600" dirty="0">
                <a:latin typeface="Arial Black" panose="020B0A04020102020204" pitchFamily="34" charset="0"/>
              </a:rPr>
              <a:t>4x</a:t>
            </a:r>
          </a:p>
        </p:txBody>
      </p:sp>
      <p:graphicFrame>
        <p:nvGraphicFramePr>
          <p:cNvPr id="16" name="Content Placeholder 3">
            <a:extLst>
              <a:ext uri="{FF2B5EF4-FFF2-40B4-BE49-F238E27FC236}">
                <a16:creationId xmlns:a16="http://schemas.microsoft.com/office/drawing/2014/main" id="{6A8A330B-58E9-435D-8775-DF4496039FD2}"/>
              </a:ext>
            </a:extLst>
          </p:cNvPr>
          <p:cNvGraphicFramePr>
            <a:graphicFrameLocks/>
          </p:cNvGraphicFramePr>
          <p:nvPr>
            <p:extLst>
              <p:ext uri="{D42A27DB-BD31-4B8C-83A1-F6EECF244321}">
                <p14:modId xmlns:p14="http://schemas.microsoft.com/office/powerpoint/2010/main" val="947759280"/>
              </p:ext>
            </p:extLst>
          </p:nvPr>
        </p:nvGraphicFramePr>
        <p:xfrm>
          <a:off x="6828766" y="3937430"/>
          <a:ext cx="5020334" cy="2148925"/>
        </p:xfrm>
        <a:graphic>
          <a:graphicData uri="http://schemas.openxmlformats.org/drawingml/2006/table">
            <a:tbl>
              <a:tblPr firstRow="1" firstCol="1" bandRow="1">
                <a:tableStyleId>{5C22544A-7EE6-4342-B048-85BDC9FD1C3A}</a:tableStyleId>
              </a:tblPr>
              <a:tblGrid>
                <a:gridCol w="1074628">
                  <a:extLst>
                    <a:ext uri="{9D8B030D-6E8A-4147-A177-3AD203B41FA5}">
                      <a16:colId xmlns:a16="http://schemas.microsoft.com/office/drawing/2014/main" val="2365200708"/>
                    </a:ext>
                  </a:extLst>
                </a:gridCol>
                <a:gridCol w="1916867">
                  <a:extLst>
                    <a:ext uri="{9D8B030D-6E8A-4147-A177-3AD203B41FA5}">
                      <a16:colId xmlns:a16="http://schemas.microsoft.com/office/drawing/2014/main" val="1844140967"/>
                    </a:ext>
                  </a:extLst>
                </a:gridCol>
                <a:gridCol w="2028839">
                  <a:extLst>
                    <a:ext uri="{9D8B030D-6E8A-4147-A177-3AD203B41FA5}">
                      <a16:colId xmlns:a16="http://schemas.microsoft.com/office/drawing/2014/main" val="3428937658"/>
                    </a:ext>
                  </a:extLst>
                </a:gridCol>
              </a:tblGrid>
              <a:tr h="527505">
                <a:tc>
                  <a:txBody>
                    <a:bodyPr/>
                    <a:lstStyle/>
                    <a:p>
                      <a:pPr marL="0" marR="0" algn="ctr">
                        <a:lnSpc>
                          <a:spcPts val="1350"/>
                        </a:lnSpc>
                        <a:spcBef>
                          <a:spcPts val="0"/>
                        </a:spcBef>
                        <a:spcAft>
                          <a:spcPts val="0"/>
                        </a:spcAft>
                      </a:pPr>
                      <a:br>
                        <a:rPr lang="en-US" sz="1200" dirty="0">
                          <a:effectLst/>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algn="ctr">
                        <a:lnSpc>
                          <a:spcPts val="1350"/>
                        </a:lnSpc>
                        <a:spcBef>
                          <a:spcPts val="0"/>
                        </a:spcBef>
                        <a:spcAft>
                          <a:spcPts val="0"/>
                        </a:spcAft>
                      </a:pPr>
                      <a:r>
                        <a:rPr lang="en-US" sz="1200" dirty="0">
                          <a:solidFill>
                            <a:schemeClr val="tx1"/>
                          </a:solidFill>
                          <a:effectLst/>
                        </a:rPr>
                        <a:t>Miami-Dade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noFill/>
                  </a:tcPr>
                </a:tc>
                <a:tc hMerge="1">
                  <a:txBody>
                    <a:bodyPr/>
                    <a:lstStyle/>
                    <a:p>
                      <a:endParaRPr lang="en-US"/>
                    </a:p>
                  </a:txBody>
                  <a:tcPr/>
                </a:tc>
                <a:extLst>
                  <a:ext uri="{0D108BD9-81ED-4DB2-BD59-A6C34878D82A}">
                    <a16:rowId xmlns:a16="http://schemas.microsoft.com/office/drawing/2014/main" val="3905924347"/>
                  </a:ext>
                </a:extLst>
              </a:tr>
              <a:tr h="324284">
                <a:tc>
                  <a:txBody>
                    <a:bodyPr/>
                    <a:lstStyle/>
                    <a:p>
                      <a:pPr algn="ctr">
                        <a:lnSpc>
                          <a:spcPct val="107000"/>
                        </a:lnSpc>
                      </a:pPr>
                      <a:endParaRPr lang="en-US" sz="1200" dirty="0">
                        <a:effectLst/>
                        <a:latin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1350"/>
                        </a:lnSpc>
                        <a:spcBef>
                          <a:spcPts val="0"/>
                        </a:spcBef>
                        <a:spcAft>
                          <a:spcPts val="0"/>
                        </a:spcAft>
                      </a:pPr>
                      <a:r>
                        <a:rPr lang="en-US" sz="1200" b="1" dirty="0">
                          <a:solidFill>
                            <a:schemeClr val="bg1"/>
                          </a:solidFill>
                          <a:effectLst/>
                        </a:rPr>
                        <a:t>Hispanic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solidFill>
                      <a:schemeClr val="accent1"/>
                    </a:solidFill>
                  </a:tcPr>
                </a:tc>
                <a:tc>
                  <a:txBody>
                    <a:bodyPr/>
                    <a:lstStyle/>
                    <a:p>
                      <a:pPr marL="0" marR="0" algn="ctr">
                        <a:lnSpc>
                          <a:spcPts val="1350"/>
                        </a:lnSpc>
                        <a:spcBef>
                          <a:spcPts val="0"/>
                        </a:spcBef>
                        <a:spcAft>
                          <a:spcPts val="0"/>
                        </a:spcAft>
                      </a:pPr>
                      <a:r>
                        <a:rPr lang="en-US" sz="1200" b="1" dirty="0">
                          <a:solidFill>
                            <a:schemeClr val="bg1"/>
                          </a:solidFill>
                          <a:effectLst/>
                        </a:rPr>
                        <a:t>Non-Hispanic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72102134"/>
                  </a:ext>
                </a:extLst>
              </a:tr>
              <a:tr h="324284">
                <a:tc>
                  <a:txBody>
                    <a:bodyPr/>
                    <a:lstStyle/>
                    <a:p>
                      <a:pPr marL="0" marR="0" algn="ctr">
                        <a:lnSpc>
                          <a:spcPts val="1350"/>
                        </a:lnSpc>
                        <a:spcBef>
                          <a:spcPts val="0"/>
                        </a:spcBef>
                        <a:spcAft>
                          <a:spcPts val="0"/>
                        </a:spcAft>
                      </a:pPr>
                      <a:r>
                        <a:rPr lang="en-US" sz="1200" dirty="0">
                          <a:effectLst/>
                        </a:rPr>
                        <a:t>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mpd="sng">
                      <a:noFill/>
                    </a:lnT>
                  </a:tcPr>
                </a:tc>
                <a:tc>
                  <a:txBody>
                    <a:bodyPr/>
                    <a:lstStyle/>
                    <a:p>
                      <a:pPr marL="0" marR="0" algn="ctr">
                        <a:lnSpc>
                          <a:spcPts val="1350"/>
                        </a:lnSpc>
                        <a:spcBef>
                          <a:spcPts val="0"/>
                        </a:spcBef>
                        <a:spcAft>
                          <a:spcPts val="0"/>
                        </a:spcAft>
                      </a:pPr>
                      <a:r>
                        <a:rPr lang="en-US" sz="1200" dirty="0">
                          <a:effectLst/>
                        </a:rPr>
                        <a:t>10.7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19.4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3938158060"/>
                  </a:ext>
                </a:extLst>
              </a:tr>
              <a:tr h="324284">
                <a:tc>
                  <a:txBody>
                    <a:bodyPr/>
                    <a:lstStyle/>
                    <a:p>
                      <a:pPr marL="0" marR="0" algn="ctr">
                        <a:lnSpc>
                          <a:spcPts val="1350"/>
                        </a:lnSpc>
                        <a:spcBef>
                          <a:spcPts val="0"/>
                        </a:spcBef>
                        <a:spcAft>
                          <a:spcPts val="0"/>
                        </a:spcAft>
                      </a:pPr>
                      <a:r>
                        <a:rPr lang="en-US" sz="1200">
                          <a:effectLst/>
                        </a:rPr>
                        <a:t>2017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18.1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326283466"/>
                  </a:ext>
                </a:extLst>
              </a:tr>
              <a:tr h="324284">
                <a:tc>
                  <a:txBody>
                    <a:bodyPr/>
                    <a:lstStyle/>
                    <a:p>
                      <a:pPr marL="0" marR="0" algn="ctr">
                        <a:lnSpc>
                          <a:spcPts val="1350"/>
                        </a:lnSpc>
                        <a:spcBef>
                          <a:spcPts val="0"/>
                        </a:spcBef>
                        <a:spcAft>
                          <a:spcPts val="0"/>
                        </a:spcAft>
                      </a:pPr>
                      <a:r>
                        <a:rPr lang="en-US" sz="1200">
                          <a:effectLst/>
                        </a:rPr>
                        <a:t>2016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34.7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1559976075"/>
                  </a:ext>
                </a:extLst>
              </a:tr>
              <a:tr h="324284">
                <a:tc>
                  <a:txBody>
                    <a:bodyPr/>
                    <a:lstStyle/>
                    <a:p>
                      <a:pPr marL="0" marR="0" algn="ctr">
                        <a:lnSpc>
                          <a:spcPts val="1350"/>
                        </a:lnSpc>
                        <a:spcBef>
                          <a:spcPts val="0"/>
                        </a:spcBef>
                        <a:spcAft>
                          <a:spcPts val="0"/>
                        </a:spcAft>
                      </a:pPr>
                      <a:r>
                        <a:rPr lang="en-US" sz="1200">
                          <a:effectLst/>
                        </a:rPr>
                        <a:t>2015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15.0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32.7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3616587349"/>
                  </a:ext>
                </a:extLst>
              </a:tr>
            </a:tbl>
          </a:graphicData>
        </a:graphic>
      </p:graphicFrame>
      <p:pic>
        <p:nvPicPr>
          <p:cNvPr id="18" name="Graphic 17" descr="Pregnant lady">
            <a:extLst>
              <a:ext uri="{FF2B5EF4-FFF2-40B4-BE49-F238E27FC236}">
                <a16:creationId xmlns:a16="http://schemas.microsoft.com/office/drawing/2014/main" id="{BB5993DA-B358-4DB4-B478-8014E047A0B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941849" y="1922077"/>
            <a:ext cx="1481961" cy="1481961"/>
          </a:xfrm>
          <a:prstGeom prst="rect">
            <a:avLst/>
          </a:prstGeom>
        </p:spPr>
      </p:pic>
      <p:pic>
        <p:nvPicPr>
          <p:cNvPr id="20" name="Graphic 19" descr="Pregnant lady">
            <a:extLst>
              <a:ext uri="{FF2B5EF4-FFF2-40B4-BE49-F238E27FC236}">
                <a16:creationId xmlns:a16="http://schemas.microsoft.com/office/drawing/2014/main" id="{0FD370CD-5DA7-4E1F-9902-DB11F405423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9186565" y="1975718"/>
            <a:ext cx="1481961" cy="1481961"/>
          </a:xfrm>
          <a:prstGeom prst="rect">
            <a:avLst/>
          </a:prstGeom>
        </p:spPr>
      </p:pic>
      <p:pic>
        <p:nvPicPr>
          <p:cNvPr id="21" name="Graphic 20" descr="Pregnant lady">
            <a:extLst>
              <a:ext uri="{FF2B5EF4-FFF2-40B4-BE49-F238E27FC236}">
                <a16:creationId xmlns:a16="http://schemas.microsoft.com/office/drawing/2014/main" id="{0AE6D15D-3C5C-4F52-B801-BF46C9EFDCEB}"/>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6884089" y="2048936"/>
            <a:ext cx="1421220" cy="1421220"/>
          </a:xfrm>
          <a:prstGeom prst="rect">
            <a:avLst/>
          </a:prstGeom>
        </p:spPr>
      </p:pic>
      <p:sp>
        <p:nvSpPr>
          <p:cNvPr id="23" name="TextBox 22">
            <a:extLst>
              <a:ext uri="{FF2B5EF4-FFF2-40B4-BE49-F238E27FC236}">
                <a16:creationId xmlns:a16="http://schemas.microsoft.com/office/drawing/2014/main" id="{0CD058DE-C0CB-41F4-9A75-43B06C370CDE}"/>
              </a:ext>
            </a:extLst>
          </p:cNvPr>
          <p:cNvSpPr txBox="1"/>
          <p:nvPr/>
        </p:nvSpPr>
        <p:spPr>
          <a:xfrm>
            <a:off x="9797182" y="3374389"/>
            <a:ext cx="1016970" cy="646331"/>
          </a:xfrm>
          <a:prstGeom prst="rect">
            <a:avLst/>
          </a:prstGeom>
          <a:noFill/>
        </p:spPr>
        <p:txBody>
          <a:bodyPr wrap="square" rtlCol="0">
            <a:spAutoFit/>
          </a:bodyPr>
          <a:lstStyle/>
          <a:p>
            <a:pPr algn="ctr"/>
            <a:r>
              <a:rPr lang="en-US" sz="3600" dirty="0">
                <a:latin typeface="Arial Black" panose="020B0A04020102020204" pitchFamily="34" charset="0"/>
              </a:rPr>
              <a:t>2x</a:t>
            </a:r>
          </a:p>
        </p:txBody>
      </p:sp>
      <p:sp>
        <p:nvSpPr>
          <p:cNvPr id="24" name="TextBox 23">
            <a:extLst>
              <a:ext uri="{FF2B5EF4-FFF2-40B4-BE49-F238E27FC236}">
                <a16:creationId xmlns:a16="http://schemas.microsoft.com/office/drawing/2014/main" id="{FD53060F-7709-4C10-AB9E-FAC3428C21F7}"/>
              </a:ext>
            </a:extLst>
          </p:cNvPr>
          <p:cNvSpPr txBox="1"/>
          <p:nvPr/>
        </p:nvSpPr>
        <p:spPr>
          <a:xfrm>
            <a:off x="6964624" y="1556321"/>
            <a:ext cx="1481961" cy="461665"/>
          </a:xfrm>
          <a:prstGeom prst="rect">
            <a:avLst/>
          </a:prstGeom>
          <a:noFill/>
        </p:spPr>
        <p:txBody>
          <a:bodyPr wrap="square" rtlCol="0">
            <a:spAutoFit/>
          </a:bodyPr>
          <a:lstStyle/>
          <a:p>
            <a:pPr algn="ctr"/>
            <a:r>
              <a:rPr lang="en-US" sz="2400" b="1" dirty="0"/>
              <a:t>Hispanic </a:t>
            </a:r>
          </a:p>
        </p:txBody>
      </p:sp>
      <p:sp>
        <p:nvSpPr>
          <p:cNvPr id="25" name="TextBox 24">
            <a:extLst>
              <a:ext uri="{FF2B5EF4-FFF2-40B4-BE49-F238E27FC236}">
                <a16:creationId xmlns:a16="http://schemas.microsoft.com/office/drawing/2014/main" id="{D75B8702-A421-4FD5-9377-5C8B74CCE44B}"/>
              </a:ext>
            </a:extLst>
          </p:cNvPr>
          <p:cNvSpPr txBox="1"/>
          <p:nvPr/>
        </p:nvSpPr>
        <p:spPr>
          <a:xfrm>
            <a:off x="9436182" y="1498767"/>
            <a:ext cx="1880083" cy="461665"/>
          </a:xfrm>
          <a:prstGeom prst="rect">
            <a:avLst/>
          </a:prstGeom>
          <a:noFill/>
        </p:spPr>
        <p:txBody>
          <a:bodyPr wrap="square" rtlCol="0">
            <a:spAutoFit/>
          </a:bodyPr>
          <a:lstStyle/>
          <a:p>
            <a:pPr algn="ctr"/>
            <a:r>
              <a:rPr lang="en-US" sz="2400" b="1" dirty="0"/>
              <a:t>Non-Hispanic</a:t>
            </a:r>
          </a:p>
        </p:txBody>
      </p:sp>
      <p:sp>
        <p:nvSpPr>
          <p:cNvPr id="22" name="TextBox 21">
            <a:extLst>
              <a:ext uri="{FF2B5EF4-FFF2-40B4-BE49-F238E27FC236}">
                <a16:creationId xmlns:a16="http://schemas.microsoft.com/office/drawing/2014/main" id="{C93E9C29-A998-4F8F-8A26-B6DA40FFA8F6}"/>
              </a:ext>
            </a:extLst>
          </p:cNvPr>
          <p:cNvSpPr txBox="1"/>
          <p:nvPr/>
        </p:nvSpPr>
        <p:spPr>
          <a:xfrm>
            <a:off x="10087153" y="362792"/>
            <a:ext cx="523499" cy="338554"/>
          </a:xfrm>
          <a:prstGeom prst="rect">
            <a:avLst/>
          </a:prstGeom>
          <a:noFill/>
        </p:spPr>
        <p:txBody>
          <a:bodyPr wrap="square" rtlCol="0">
            <a:spAutoFit/>
          </a:bodyPr>
          <a:lstStyle/>
          <a:p>
            <a:pPr algn="ctr"/>
            <a:r>
              <a:rPr lang="en-US" sz="1600" b="1" dirty="0">
                <a:solidFill>
                  <a:schemeClr val="bg1"/>
                </a:solidFill>
              </a:rPr>
              <a:t>5</a:t>
            </a:r>
          </a:p>
        </p:txBody>
      </p:sp>
    </p:spTree>
    <p:extLst>
      <p:ext uri="{BB962C8B-B14F-4D97-AF65-F5344CB8AC3E}">
        <p14:creationId xmlns:p14="http://schemas.microsoft.com/office/powerpoint/2010/main" val="287705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C660-0227-4961-9AE2-EDD8501B33A5}"/>
              </a:ext>
            </a:extLst>
          </p:cNvPr>
          <p:cNvSpPr>
            <a:spLocks noGrp="1"/>
          </p:cNvSpPr>
          <p:nvPr>
            <p:ph type="title"/>
          </p:nvPr>
        </p:nvSpPr>
        <p:spPr/>
        <p:txBody>
          <a:bodyPr>
            <a:noAutofit/>
          </a:bodyPr>
          <a:lstStyle/>
          <a:p>
            <a:r>
              <a:rPr lang="en-US" dirty="0">
                <a:solidFill>
                  <a:schemeClr val="bg1"/>
                </a:solidFill>
              </a:rPr>
              <a:t>Causes of Maternal Mortality</a:t>
            </a:r>
          </a:p>
        </p:txBody>
      </p:sp>
      <p:pic>
        <p:nvPicPr>
          <p:cNvPr id="9" name="Picture 8">
            <a:extLst>
              <a:ext uri="{FF2B5EF4-FFF2-40B4-BE49-F238E27FC236}">
                <a16:creationId xmlns:a16="http://schemas.microsoft.com/office/drawing/2014/main" id="{D667D364-6626-47BD-A6CC-E432D2E63AD0}"/>
              </a:ext>
            </a:extLst>
          </p:cNvPr>
          <p:cNvPicPr>
            <a:picLocks noChangeAspect="1"/>
          </p:cNvPicPr>
          <p:nvPr/>
        </p:nvPicPr>
        <p:blipFill>
          <a:blip r:embed="rId3"/>
          <a:stretch>
            <a:fillRect/>
          </a:stretch>
        </p:blipFill>
        <p:spPr>
          <a:xfrm>
            <a:off x="4538974" y="1367070"/>
            <a:ext cx="7538726" cy="4625752"/>
          </a:xfrm>
          <a:prstGeom prst="rect">
            <a:avLst/>
          </a:prstGeom>
        </p:spPr>
      </p:pic>
      <p:pic>
        <p:nvPicPr>
          <p:cNvPr id="4" name="Picture 3" descr="A person wearing a blue dress&#10;&#10;Description automatically generated">
            <a:extLst>
              <a:ext uri="{FF2B5EF4-FFF2-40B4-BE49-F238E27FC236}">
                <a16:creationId xmlns:a16="http://schemas.microsoft.com/office/drawing/2014/main" id="{3F1D006D-2FF3-4754-9169-F8650C352A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78"/>
          <a:stretch/>
        </p:blipFill>
        <p:spPr>
          <a:xfrm>
            <a:off x="432000" y="1453905"/>
            <a:ext cx="4292400" cy="4557967"/>
          </a:xfrm>
          <a:prstGeom prst="flowChartConnector">
            <a:avLst/>
          </a:prstGeom>
          <a:ln w="57150">
            <a:solidFill>
              <a:srgbClr val="00A0AF"/>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E39D47E5-5B25-45FD-8FD3-1CC6A25EE33B}"/>
              </a:ext>
            </a:extLst>
          </p:cNvPr>
          <p:cNvSpPr txBox="1"/>
          <p:nvPr/>
        </p:nvSpPr>
        <p:spPr>
          <a:xfrm>
            <a:off x="9368250" y="309446"/>
            <a:ext cx="523499" cy="338554"/>
          </a:xfrm>
          <a:prstGeom prst="rect">
            <a:avLst/>
          </a:prstGeom>
          <a:noFill/>
        </p:spPr>
        <p:txBody>
          <a:bodyPr wrap="square" rtlCol="0">
            <a:spAutoFit/>
          </a:bodyPr>
          <a:lstStyle/>
          <a:p>
            <a:pPr algn="ctr"/>
            <a:r>
              <a:rPr lang="en-US" sz="1600" b="1" dirty="0">
                <a:solidFill>
                  <a:schemeClr val="bg1"/>
                </a:solidFill>
              </a:rPr>
              <a:t>4</a:t>
            </a:r>
          </a:p>
        </p:txBody>
      </p:sp>
    </p:spTree>
    <p:extLst>
      <p:ext uri="{BB962C8B-B14F-4D97-AF65-F5344CB8AC3E}">
        <p14:creationId xmlns:p14="http://schemas.microsoft.com/office/powerpoint/2010/main" val="31697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4A29A6-4C1C-48A7-83E8-CE6A1853290A}"/>
              </a:ext>
            </a:extLst>
          </p:cNvPr>
          <p:cNvSpPr>
            <a:spLocks noGrp="1"/>
          </p:cNvSpPr>
          <p:nvPr>
            <p:ph type="subTitle" idx="1"/>
          </p:nvPr>
        </p:nvSpPr>
        <p:spPr/>
        <p:txBody>
          <a:bodyPr/>
          <a:lstStyle/>
          <a:p>
            <a:endParaRPr lang="en-US" dirty="0"/>
          </a:p>
        </p:txBody>
      </p:sp>
      <p:sp>
        <p:nvSpPr>
          <p:cNvPr id="2" name="Title 1">
            <a:extLst>
              <a:ext uri="{FF2B5EF4-FFF2-40B4-BE49-F238E27FC236}">
                <a16:creationId xmlns:a16="http://schemas.microsoft.com/office/drawing/2014/main" id="{D151A337-1E2B-4430-87CC-32E20796410F}"/>
              </a:ext>
            </a:extLst>
          </p:cNvPr>
          <p:cNvSpPr>
            <a:spLocks noGrp="1"/>
          </p:cNvSpPr>
          <p:nvPr>
            <p:ph type="title"/>
          </p:nvPr>
        </p:nvSpPr>
        <p:spPr/>
        <p:txBody>
          <a:bodyPr>
            <a:normAutofit fontScale="90000"/>
          </a:bodyPr>
          <a:lstStyle/>
          <a:p>
            <a:r>
              <a:rPr lang="en-US" dirty="0"/>
              <a:t>The Environment &amp; Social Determinants </a:t>
            </a:r>
          </a:p>
        </p:txBody>
      </p:sp>
      <p:pic>
        <p:nvPicPr>
          <p:cNvPr id="5" name="Picture 4" descr="Low angle view of clouds in blue sky">
            <a:extLst>
              <a:ext uri="{FF2B5EF4-FFF2-40B4-BE49-F238E27FC236}">
                <a16:creationId xmlns:a16="http://schemas.microsoft.com/office/drawing/2014/main" id="{53A8D61C-68FC-42C2-BE8E-163254FE4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245622" y="1441996"/>
            <a:ext cx="6466905" cy="4695285"/>
          </a:xfrm>
          <a:prstGeom prst="rect">
            <a:avLst/>
          </a:prstGeom>
        </p:spPr>
      </p:pic>
      <p:sp>
        <p:nvSpPr>
          <p:cNvPr id="6" name="Text Placeholder 2">
            <a:extLst>
              <a:ext uri="{FF2B5EF4-FFF2-40B4-BE49-F238E27FC236}">
                <a16:creationId xmlns:a16="http://schemas.microsoft.com/office/drawing/2014/main" id="{02505A59-7E44-4846-8F70-750FF348ADC5}"/>
              </a:ext>
            </a:extLst>
          </p:cNvPr>
          <p:cNvSpPr txBox="1">
            <a:spLocks/>
          </p:cNvSpPr>
          <p:nvPr/>
        </p:nvSpPr>
        <p:spPr>
          <a:xfrm>
            <a:off x="7036464" y="4381462"/>
            <a:ext cx="4629063" cy="1013759"/>
          </a:xfrm>
          <a:prstGeom prst="rect">
            <a:avLst/>
          </a:prstGeom>
          <a:solidFill>
            <a:schemeClr val="bg1"/>
          </a:solidFill>
        </p:spPr>
        <p:txBody>
          <a:bodyPr lIns="252000" tIns="0" anchor="ctr"/>
          <a:lstStyle>
            <a:lvl1pPr marL="0" indent="0" algn="l" defTabSz="914400" rtl="0" eaLnBrk="1" latinLnBrk="0" hangingPunct="1">
              <a:lnSpc>
                <a:spcPct val="100000"/>
              </a:lnSpc>
              <a:spcBef>
                <a:spcPts val="1000"/>
              </a:spcBef>
              <a:buFontTx/>
              <a:buNone/>
              <a:defRPr sz="1800" i="1" kern="1200" baseline="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Data from the Environmental Public Health Tracking Project. </a:t>
            </a:r>
            <a:endParaRPr lang="en-US" dirty="0"/>
          </a:p>
        </p:txBody>
      </p:sp>
      <p:sp>
        <p:nvSpPr>
          <p:cNvPr id="7" name="TextBox 6">
            <a:extLst>
              <a:ext uri="{FF2B5EF4-FFF2-40B4-BE49-F238E27FC236}">
                <a16:creationId xmlns:a16="http://schemas.microsoft.com/office/drawing/2014/main" id="{61BD372B-9B0F-4F41-BE48-D82133F252D5}"/>
              </a:ext>
            </a:extLst>
          </p:cNvPr>
          <p:cNvSpPr txBox="1"/>
          <p:nvPr/>
        </p:nvSpPr>
        <p:spPr>
          <a:xfrm>
            <a:off x="8682450" y="4774041"/>
            <a:ext cx="523499" cy="261610"/>
          </a:xfrm>
          <a:prstGeom prst="rect">
            <a:avLst/>
          </a:prstGeom>
          <a:noFill/>
        </p:spPr>
        <p:txBody>
          <a:bodyPr wrap="square" rtlCol="0">
            <a:spAutoFit/>
          </a:bodyPr>
          <a:lstStyle/>
          <a:p>
            <a:pPr algn="ctr"/>
            <a:r>
              <a:rPr lang="en-US" sz="1100" b="1" dirty="0"/>
              <a:t>6</a:t>
            </a:r>
          </a:p>
        </p:txBody>
      </p:sp>
    </p:spTree>
    <p:extLst>
      <p:ext uri="{BB962C8B-B14F-4D97-AF65-F5344CB8AC3E}">
        <p14:creationId xmlns:p14="http://schemas.microsoft.com/office/powerpoint/2010/main" val="226901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3EB3-5D0A-4D85-AD72-09BEB895F133}"/>
              </a:ext>
            </a:extLst>
          </p:cNvPr>
          <p:cNvSpPr/>
          <p:nvPr/>
        </p:nvSpPr>
        <p:spPr>
          <a:xfrm>
            <a:off x="6559352" y="1460959"/>
            <a:ext cx="5200650" cy="4867333"/>
          </a:xfrm>
          <a:prstGeom prst="rect">
            <a:avLst/>
          </a:prstGeom>
          <a:no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535BED-525F-4A40-82DD-6170B3807BBF}"/>
              </a:ext>
            </a:extLst>
          </p:cNvPr>
          <p:cNvSpPr/>
          <p:nvPr/>
        </p:nvSpPr>
        <p:spPr>
          <a:xfrm>
            <a:off x="432000" y="1460959"/>
            <a:ext cx="5200650" cy="4867333"/>
          </a:xfrm>
          <a:prstGeom prst="rect">
            <a:avLst/>
          </a:prstGeom>
          <a:noFill/>
          <a:ln>
            <a:solidFill>
              <a:srgbClr val="00A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28D0F-3614-421A-915F-6CEDEA0CBFA6}"/>
              </a:ext>
            </a:extLst>
          </p:cNvPr>
          <p:cNvSpPr>
            <a:spLocks noGrp="1"/>
          </p:cNvSpPr>
          <p:nvPr>
            <p:ph type="title"/>
          </p:nvPr>
        </p:nvSpPr>
        <p:spPr/>
        <p:txBody>
          <a:bodyPr/>
          <a:lstStyle/>
          <a:p>
            <a:r>
              <a:rPr lang="en-US" dirty="0">
                <a:solidFill>
                  <a:schemeClr val="bg1"/>
                </a:solidFill>
              </a:rPr>
              <a:t>Pre-term Births</a:t>
            </a:r>
          </a:p>
        </p:txBody>
      </p:sp>
      <p:sp>
        <p:nvSpPr>
          <p:cNvPr id="5" name="Text Placeholder 4">
            <a:extLst>
              <a:ext uri="{FF2B5EF4-FFF2-40B4-BE49-F238E27FC236}">
                <a16:creationId xmlns:a16="http://schemas.microsoft.com/office/drawing/2014/main" id="{1512B8D1-CBD9-4142-9001-E5230D485508}"/>
              </a:ext>
            </a:extLst>
          </p:cNvPr>
          <p:cNvSpPr>
            <a:spLocks noGrp="1"/>
          </p:cNvSpPr>
          <p:nvPr>
            <p:ph type="body" idx="1"/>
          </p:nvPr>
        </p:nvSpPr>
        <p:spPr>
          <a:xfrm>
            <a:off x="431999" y="1540363"/>
            <a:ext cx="5104499" cy="823912"/>
          </a:xfrm>
          <a:solidFill>
            <a:srgbClr val="93D7E5"/>
          </a:solidFill>
        </p:spPr>
        <p:txBody>
          <a:bodyPr/>
          <a:lstStyle/>
          <a:p>
            <a:pPr algn="ctr"/>
            <a:r>
              <a:rPr lang="en-US" sz="2200" dirty="0">
                <a:solidFill>
                  <a:sysClr val="windowText" lastClr="000000"/>
                </a:solidFill>
              </a:rPr>
              <a:t>What are the health risks for babies who are born before 37 weeks?</a:t>
            </a:r>
          </a:p>
        </p:txBody>
      </p:sp>
      <p:sp>
        <p:nvSpPr>
          <p:cNvPr id="6" name="Text Placeholder 5">
            <a:extLst>
              <a:ext uri="{FF2B5EF4-FFF2-40B4-BE49-F238E27FC236}">
                <a16:creationId xmlns:a16="http://schemas.microsoft.com/office/drawing/2014/main" id="{FCBCB242-0BDD-4E42-85BB-232817B206AD}"/>
              </a:ext>
            </a:extLst>
          </p:cNvPr>
          <p:cNvSpPr>
            <a:spLocks noGrp="1"/>
          </p:cNvSpPr>
          <p:nvPr>
            <p:ph type="body" sz="quarter" idx="3"/>
          </p:nvPr>
        </p:nvSpPr>
        <p:spPr>
          <a:xfrm>
            <a:off x="6686148" y="1540364"/>
            <a:ext cx="4947058" cy="823912"/>
          </a:xfrm>
          <a:solidFill>
            <a:srgbClr val="FDC4B5"/>
          </a:solidFill>
        </p:spPr>
        <p:txBody>
          <a:bodyPr/>
          <a:lstStyle/>
          <a:p>
            <a:pPr algn="ctr"/>
            <a:r>
              <a:rPr lang="en-US" dirty="0">
                <a:solidFill>
                  <a:sysClr val="windowText" lastClr="000000"/>
                </a:solidFill>
              </a:rPr>
              <a:t>What can cause pre-term birth?</a:t>
            </a:r>
          </a:p>
        </p:txBody>
      </p:sp>
      <p:pic>
        <p:nvPicPr>
          <p:cNvPr id="14" name="Picture 13" descr="Thumbtack on a calendar date">
            <a:extLst>
              <a:ext uri="{FF2B5EF4-FFF2-40B4-BE49-F238E27FC236}">
                <a16:creationId xmlns:a16="http://schemas.microsoft.com/office/drawing/2014/main" id="{A352A047-BE3B-46CE-8753-4AD8C3D5E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277" y="2364275"/>
            <a:ext cx="4986221" cy="3964017"/>
          </a:xfrm>
          <a:prstGeom prst="rect">
            <a:avLst/>
          </a:prstGeom>
        </p:spPr>
      </p:pic>
      <p:pic>
        <p:nvPicPr>
          <p:cNvPr id="16" name="Graphic 15" descr="House">
            <a:extLst>
              <a:ext uri="{FF2B5EF4-FFF2-40B4-BE49-F238E27FC236}">
                <a16:creationId xmlns:a16="http://schemas.microsoft.com/office/drawing/2014/main" id="{C1167161-FF63-47BD-BF8C-F75C70D4825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92786" y="2582304"/>
            <a:ext cx="914400" cy="914400"/>
          </a:xfrm>
          <a:prstGeom prst="rect">
            <a:avLst/>
          </a:prstGeom>
        </p:spPr>
      </p:pic>
      <p:pic>
        <p:nvPicPr>
          <p:cNvPr id="18" name="Graphic 17" descr="Money">
            <a:extLst>
              <a:ext uri="{FF2B5EF4-FFF2-40B4-BE49-F238E27FC236}">
                <a16:creationId xmlns:a16="http://schemas.microsoft.com/office/drawing/2014/main" id="{3FEE6C31-36F1-40CB-86EC-4E93ED1C9D2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0772" y="5017443"/>
            <a:ext cx="914400" cy="914400"/>
          </a:xfrm>
          <a:prstGeom prst="rect">
            <a:avLst/>
          </a:prstGeom>
        </p:spPr>
      </p:pic>
      <p:pic>
        <p:nvPicPr>
          <p:cNvPr id="20" name="Graphic 19" descr="Scale">
            <a:extLst>
              <a:ext uri="{FF2B5EF4-FFF2-40B4-BE49-F238E27FC236}">
                <a16:creationId xmlns:a16="http://schemas.microsoft.com/office/drawing/2014/main" id="{2C307D56-FB15-4428-A4D7-395AEA0FA37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53464" y="5117520"/>
            <a:ext cx="914400" cy="914400"/>
          </a:xfrm>
          <a:prstGeom prst="rect">
            <a:avLst/>
          </a:prstGeom>
        </p:spPr>
      </p:pic>
      <p:pic>
        <p:nvPicPr>
          <p:cNvPr id="22" name="Graphic 21" descr="Smoking">
            <a:extLst>
              <a:ext uri="{FF2B5EF4-FFF2-40B4-BE49-F238E27FC236}">
                <a16:creationId xmlns:a16="http://schemas.microsoft.com/office/drawing/2014/main" id="{0A84780E-1EE6-4FC2-A584-924E57E7E70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53464" y="2582304"/>
            <a:ext cx="914400" cy="914400"/>
          </a:xfrm>
          <a:prstGeom prst="rect">
            <a:avLst/>
          </a:prstGeom>
        </p:spPr>
      </p:pic>
      <p:pic>
        <p:nvPicPr>
          <p:cNvPr id="24" name="Graphic 23" descr="Pregnant lady">
            <a:extLst>
              <a:ext uri="{FF2B5EF4-FFF2-40B4-BE49-F238E27FC236}">
                <a16:creationId xmlns:a16="http://schemas.microsoft.com/office/drawing/2014/main" id="{3DC98450-4158-4DFF-813E-B652E6C50C4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277965" y="3496704"/>
            <a:ext cx="1763424" cy="1763424"/>
          </a:xfrm>
          <a:prstGeom prst="rect">
            <a:avLst/>
          </a:prstGeom>
        </p:spPr>
      </p:pic>
      <p:sp>
        <p:nvSpPr>
          <p:cNvPr id="25" name="Flowchart: Connector 24">
            <a:extLst>
              <a:ext uri="{FF2B5EF4-FFF2-40B4-BE49-F238E27FC236}">
                <a16:creationId xmlns:a16="http://schemas.microsoft.com/office/drawing/2014/main" id="{D90075DA-1689-4B0E-B19A-028F640AA3A4}"/>
              </a:ext>
            </a:extLst>
          </p:cNvPr>
          <p:cNvSpPr/>
          <p:nvPr/>
        </p:nvSpPr>
        <p:spPr>
          <a:xfrm>
            <a:off x="8004322" y="3268910"/>
            <a:ext cx="2310710" cy="2112264"/>
          </a:xfrm>
          <a:prstGeom prst="flowChartConnector">
            <a:avLst/>
          </a:pr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25355297-D6FE-4E58-ABA8-D80C634E4457}"/>
              </a:ext>
            </a:extLst>
          </p:cNvPr>
          <p:cNvSpPr/>
          <p:nvPr/>
        </p:nvSpPr>
        <p:spPr>
          <a:xfrm>
            <a:off x="6757652" y="4890970"/>
            <a:ext cx="1455542" cy="1315821"/>
          </a:xfrm>
          <a:prstGeom prst="flowChartConnector">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A9E2CB13-7632-41A0-B565-5797AC1A62BF}"/>
              </a:ext>
            </a:extLst>
          </p:cNvPr>
          <p:cNvSpPr/>
          <p:nvPr/>
        </p:nvSpPr>
        <p:spPr>
          <a:xfrm>
            <a:off x="10082893" y="4901044"/>
            <a:ext cx="1455542" cy="1315821"/>
          </a:xfrm>
          <a:prstGeom prst="flowChartConnec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A06BD29F-60A5-4873-B138-1C17BD8091B5}"/>
              </a:ext>
            </a:extLst>
          </p:cNvPr>
          <p:cNvSpPr/>
          <p:nvPr/>
        </p:nvSpPr>
        <p:spPr>
          <a:xfrm>
            <a:off x="10082893" y="2443681"/>
            <a:ext cx="1455542" cy="1315821"/>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30FD5495-0393-4F40-BB02-DC72B7EAC313}"/>
              </a:ext>
            </a:extLst>
          </p:cNvPr>
          <p:cNvSpPr/>
          <p:nvPr/>
        </p:nvSpPr>
        <p:spPr>
          <a:xfrm>
            <a:off x="6657746" y="2443680"/>
            <a:ext cx="1455542" cy="1315821"/>
          </a:xfrm>
          <a:prstGeom prst="flowChartConnector">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63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igh angle view of buildings in a city">
            <a:extLst>
              <a:ext uri="{FF2B5EF4-FFF2-40B4-BE49-F238E27FC236}">
                <a16:creationId xmlns:a16="http://schemas.microsoft.com/office/drawing/2014/main" id="{517B9A97-6CBB-4B25-A0F0-E53AA86AB3B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745086" y="1440000"/>
            <a:ext cx="4257558" cy="4481830"/>
          </a:xfrm>
        </p:spPr>
      </p:pic>
      <p:sp>
        <p:nvSpPr>
          <p:cNvPr id="4" name="Title 3">
            <a:extLst>
              <a:ext uri="{FF2B5EF4-FFF2-40B4-BE49-F238E27FC236}">
                <a16:creationId xmlns:a16="http://schemas.microsoft.com/office/drawing/2014/main" id="{7FA87D5F-43EC-4004-A079-E40BE825556B}"/>
              </a:ext>
            </a:extLst>
          </p:cNvPr>
          <p:cNvSpPr>
            <a:spLocks noGrp="1"/>
          </p:cNvSpPr>
          <p:nvPr>
            <p:ph type="title"/>
          </p:nvPr>
        </p:nvSpPr>
        <p:spPr/>
        <p:txBody>
          <a:bodyPr/>
          <a:lstStyle/>
          <a:p>
            <a:r>
              <a:rPr lang="en-US" dirty="0"/>
              <a:t>Poverty Level</a:t>
            </a:r>
          </a:p>
        </p:txBody>
      </p:sp>
      <p:sp>
        <p:nvSpPr>
          <p:cNvPr id="8" name="TextBox 7">
            <a:extLst>
              <a:ext uri="{FF2B5EF4-FFF2-40B4-BE49-F238E27FC236}">
                <a16:creationId xmlns:a16="http://schemas.microsoft.com/office/drawing/2014/main" id="{A00694F3-C614-44DA-BD62-2E5F0573DACE}"/>
              </a:ext>
            </a:extLst>
          </p:cNvPr>
          <p:cNvSpPr txBox="1"/>
          <p:nvPr/>
        </p:nvSpPr>
        <p:spPr>
          <a:xfrm>
            <a:off x="2895601" y="5213944"/>
            <a:ext cx="4626026" cy="707886"/>
          </a:xfrm>
          <a:prstGeom prst="rect">
            <a:avLst/>
          </a:prstGeom>
          <a:noFill/>
        </p:spPr>
        <p:txBody>
          <a:bodyPr wrap="square" rtlCol="0">
            <a:spAutoFit/>
          </a:bodyPr>
          <a:lstStyle/>
          <a:p>
            <a:pPr algn="ctr"/>
            <a:r>
              <a:rPr lang="en-US" sz="2000" b="1" dirty="0"/>
              <a:t>Negative health outcomes may worsen depending on race, ethnicity, and/or age.</a:t>
            </a:r>
          </a:p>
        </p:txBody>
      </p:sp>
      <p:graphicFrame>
        <p:nvGraphicFramePr>
          <p:cNvPr id="2" name="Diagram 1">
            <a:extLst>
              <a:ext uri="{FF2B5EF4-FFF2-40B4-BE49-F238E27FC236}">
                <a16:creationId xmlns:a16="http://schemas.microsoft.com/office/drawing/2014/main" id="{D6B9ADCD-4ED8-49AB-912D-FBC500784217}"/>
              </a:ext>
            </a:extLst>
          </p:cNvPr>
          <p:cNvGraphicFramePr/>
          <p:nvPr>
            <p:extLst>
              <p:ext uri="{D42A27DB-BD31-4B8C-83A1-F6EECF244321}">
                <p14:modId xmlns:p14="http://schemas.microsoft.com/office/powerpoint/2010/main" val="318873308"/>
              </p:ext>
            </p:extLst>
          </p:nvPr>
        </p:nvGraphicFramePr>
        <p:xfrm>
          <a:off x="0" y="1440000"/>
          <a:ext cx="6584810" cy="47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444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7C3C-4417-42CA-BE00-C72F32D7C30C}"/>
              </a:ext>
            </a:extLst>
          </p:cNvPr>
          <p:cNvSpPr>
            <a:spLocks noGrp="1"/>
          </p:cNvSpPr>
          <p:nvPr>
            <p:ph type="title"/>
          </p:nvPr>
        </p:nvSpPr>
        <p:spPr>
          <a:xfrm>
            <a:off x="539645" y="328286"/>
            <a:ext cx="10515600" cy="864068"/>
          </a:xfrm>
        </p:spPr>
        <p:txBody>
          <a:bodyPr/>
          <a:lstStyle/>
          <a:p>
            <a:r>
              <a:rPr lang="en-US" dirty="0">
                <a:solidFill>
                  <a:schemeClr val="bg1"/>
                </a:solidFill>
              </a:rPr>
              <a:t>Map #1: Poverty Level</a:t>
            </a:r>
          </a:p>
        </p:txBody>
      </p:sp>
      <p:sp>
        <p:nvSpPr>
          <p:cNvPr id="6" name="Rectangle 5">
            <a:extLst>
              <a:ext uri="{FF2B5EF4-FFF2-40B4-BE49-F238E27FC236}">
                <a16:creationId xmlns:a16="http://schemas.microsoft.com/office/drawing/2014/main" id="{B9402E18-E301-42AE-85B4-21B503C0F17E}"/>
              </a:ext>
            </a:extLst>
          </p:cNvPr>
          <p:cNvSpPr/>
          <p:nvPr/>
        </p:nvSpPr>
        <p:spPr>
          <a:xfrm>
            <a:off x="539645" y="1501888"/>
            <a:ext cx="5556355" cy="830997"/>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Arial" panose="020B0604020202020204" pitchFamily="34" charset="0"/>
              </a:rPr>
              <a:t>Communities with higher rates of poverty and pre-term birth</a:t>
            </a:r>
            <a:endParaRPr lang="en-US" sz="2400" dirty="0"/>
          </a:p>
        </p:txBody>
      </p:sp>
      <p:sp>
        <p:nvSpPr>
          <p:cNvPr id="7" name="TextBox 6">
            <a:extLst>
              <a:ext uri="{FF2B5EF4-FFF2-40B4-BE49-F238E27FC236}">
                <a16:creationId xmlns:a16="http://schemas.microsoft.com/office/drawing/2014/main" id="{DC091405-C766-4D75-9F72-2E8CC45A630E}"/>
              </a:ext>
            </a:extLst>
          </p:cNvPr>
          <p:cNvSpPr txBox="1"/>
          <p:nvPr/>
        </p:nvSpPr>
        <p:spPr>
          <a:xfrm>
            <a:off x="676656" y="2779776"/>
            <a:ext cx="486845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33157 (West Perrine/Cutler Bay</a:t>
            </a:r>
          </a:p>
          <a:p>
            <a:pPr marL="285750" indent="-285750">
              <a:buFont typeface="Arial" panose="020B0604020202020204" pitchFamily="34" charset="0"/>
              <a:buChar char="•"/>
            </a:pPr>
            <a:r>
              <a:rPr lang="en-US" sz="2400" dirty="0"/>
              <a:t>33039(Homestead)</a:t>
            </a:r>
          </a:p>
          <a:p>
            <a:pPr marL="285750" indent="-285750">
              <a:buFont typeface="Arial" panose="020B0604020202020204" pitchFamily="34" charset="0"/>
              <a:buChar char="•"/>
            </a:pPr>
            <a:r>
              <a:rPr lang="en-US" sz="2400" dirty="0"/>
              <a:t>33032(Princeton/</a:t>
            </a:r>
            <a:r>
              <a:rPr lang="en-US" sz="2400" dirty="0" err="1"/>
              <a:t>Naranja</a:t>
            </a:r>
            <a:r>
              <a:rPr lang="en-US" sz="2400" dirty="0"/>
              <a:t>)</a:t>
            </a:r>
          </a:p>
          <a:p>
            <a:pPr marL="285750" indent="-285750">
              <a:buFont typeface="Arial" panose="020B0604020202020204" pitchFamily="34" charset="0"/>
              <a:buChar char="•"/>
            </a:pPr>
            <a:r>
              <a:rPr lang="en-US" sz="2400" dirty="0"/>
              <a:t>33033(Homestead)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4" name="Picture 3" descr="A picture containing food, photo, sitting, filled&#10;&#10;Description automatically generated">
            <a:extLst>
              <a:ext uri="{FF2B5EF4-FFF2-40B4-BE49-F238E27FC236}">
                <a16:creationId xmlns:a16="http://schemas.microsoft.com/office/drawing/2014/main" id="{7F5D185F-80AF-4EFB-A405-368BC01AC72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337325" y="1501888"/>
            <a:ext cx="5516198" cy="4135360"/>
          </a:xfrm>
          <a:prstGeom prst="rect">
            <a:avLst/>
          </a:prstGeom>
        </p:spPr>
      </p:pic>
      <p:sp>
        <p:nvSpPr>
          <p:cNvPr id="8" name="TextBox 7">
            <a:extLst>
              <a:ext uri="{FF2B5EF4-FFF2-40B4-BE49-F238E27FC236}">
                <a16:creationId xmlns:a16="http://schemas.microsoft.com/office/drawing/2014/main" id="{AF46C102-F828-4ECA-8D0D-17C273770EC9}"/>
              </a:ext>
            </a:extLst>
          </p:cNvPr>
          <p:cNvSpPr txBox="1"/>
          <p:nvPr/>
        </p:nvSpPr>
        <p:spPr>
          <a:xfrm>
            <a:off x="6888558" y="5737614"/>
            <a:ext cx="4964965" cy="230832"/>
          </a:xfrm>
          <a:prstGeom prst="rect">
            <a:avLst/>
          </a:prstGeom>
          <a:noFill/>
        </p:spPr>
        <p:txBody>
          <a:bodyPr wrap="square" rtlCol="0">
            <a:spAutoFit/>
          </a:bodyPr>
          <a:lstStyle/>
          <a:p>
            <a:r>
              <a:rPr lang="en-US" sz="900">
                <a:hlinkClick r:id="rId4" tooltip="http://nmindepth.com/2017/09/14/dark-money-rearing-its-head-in-abq-elections/"/>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280783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99771842-B4C6-46A5-9364-A8D4FDADF06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9568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F4169E-9A7B-458F-A441-8F43332CB043}"/>
              </a:ext>
            </a:extLst>
          </p:cNvPr>
          <p:cNvSpPr/>
          <p:nvPr/>
        </p:nvSpPr>
        <p:spPr>
          <a:xfrm>
            <a:off x="6931151" y="3509084"/>
            <a:ext cx="4828033" cy="2916916"/>
          </a:xfrm>
          <a:prstGeom prst="rect">
            <a:avLst/>
          </a:prstGeom>
          <a:solidFill>
            <a:srgbClr val="FE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563D8-E9C9-4983-BC2F-ED0ED6C71E4D}"/>
              </a:ext>
            </a:extLst>
          </p:cNvPr>
          <p:cNvSpPr>
            <a:spLocks noGrp="1"/>
          </p:cNvSpPr>
          <p:nvPr>
            <p:ph type="title"/>
          </p:nvPr>
        </p:nvSpPr>
        <p:spPr/>
        <p:txBody>
          <a:bodyPr>
            <a:normAutofit fontScale="90000"/>
          </a:bodyPr>
          <a:lstStyle/>
          <a:p>
            <a:r>
              <a:rPr lang="en-US" dirty="0">
                <a:solidFill>
                  <a:schemeClr val="bg1"/>
                </a:solidFill>
              </a:rPr>
              <a:t>Air Quality - Health Outcomes</a:t>
            </a:r>
          </a:p>
        </p:txBody>
      </p:sp>
      <p:pic>
        <p:nvPicPr>
          <p:cNvPr id="9" name="Picture 8" descr="Smoke coming out of power plant">
            <a:extLst>
              <a:ext uri="{FF2B5EF4-FFF2-40B4-BE49-F238E27FC236}">
                <a16:creationId xmlns:a16="http://schemas.microsoft.com/office/drawing/2014/main" id="{39F355DB-EACC-4C0F-BFFD-0E797859BB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000" y="1336030"/>
            <a:ext cx="5880837" cy="4599216"/>
          </a:xfrm>
          <a:prstGeom prst="rect">
            <a:avLst/>
          </a:prstGeom>
        </p:spPr>
      </p:pic>
      <p:sp>
        <p:nvSpPr>
          <p:cNvPr id="10" name="TextBox 9">
            <a:extLst>
              <a:ext uri="{FF2B5EF4-FFF2-40B4-BE49-F238E27FC236}">
                <a16:creationId xmlns:a16="http://schemas.microsoft.com/office/drawing/2014/main" id="{C214E23A-D1D7-4A12-B021-4D5F7BD18C0C}"/>
              </a:ext>
            </a:extLst>
          </p:cNvPr>
          <p:cNvSpPr txBox="1"/>
          <p:nvPr/>
        </p:nvSpPr>
        <p:spPr>
          <a:xfrm>
            <a:off x="6575411" y="1490008"/>
            <a:ext cx="5401426"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Air pollution is linked to post-neonatal deaths (death that occur between 28 days of life and one year). </a:t>
            </a:r>
          </a:p>
          <a:p>
            <a:pPr marL="342900" indent="-342900" algn="just">
              <a:buFont typeface="Arial" panose="020B0604020202020204" pitchFamily="34" charset="0"/>
              <a:buChar char="•"/>
            </a:pPr>
            <a:r>
              <a:rPr lang="en-US" sz="2400" dirty="0"/>
              <a:t>This includes Sudden Infant Death Syndrome (SIDS).  </a:t>
            </a:r>
          </a:p>
        </p:txBody>
      </p:sp>
      <p:pic>
        <p:nvPicPr>
          <p:cNvPr id="14" name="Picture 13" descr="Business woman">
            <a:extLst>
              <a:ext uri="{FF2B5EF4-FFF2-40B4-BE49-F238E27FC236}">
                <a16:creationId xmlns:a16="http://schemas.microsoft.com/office/drawing/2014/main" id="{30ED6FA5-6888-43D5-8F47-3F16A455DE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8079" y="3635638"/>
            <a:ext cx="3725035" cy="2790361"/>
          </a:xfrm>
          <a:prstGeom prst="rect">
            <a:avLst/>
          </a:prstGeom>
        </p:spPr>
      </p:pic>
      <p:sp>
        <p:nvSpPr>
          <p:cNvPr id="8" name="TextBox 7">
            <a:extLst>
              <a:ext uri="{FF2B5EF4-FFF2-40B4-BE49-F238E27FC236}">
                <a16:creationId xmlns:a16="http://schemas.microsoft.com/office/drawing/2014/main" id="{50F4693F-4BD3-4BA2-B652-F0DDCB74B17D}"/>
              </a:ext>
            </a:extLst>
          </p:cNvPr>
          <p:cNvSpPr txBox="1"/>
          <p:nvPr/>
        </p:nvSpPr>
        <p:spPr>
          <a:xfrm rot="21361491">
            <a:off x="8668473" y="4838165"/>
            <a:ext cx="2558582" cy="1261884"/>
          </a:xfrm>
          <a:prstGeom prst="rect">
            <a:avLst/>
          </a:prstGeom>
          <a:noFill/>
        </p:spPr>
        <p:txBody>
          <a:bodyPr wrap="square" rtlCol="0">
            <a:spAutoFit/>
          </a:bodyPr>
          <a:lstStyle/>
          <a:p>
            <a:r>
              <a:rPr lang="en-US" sz="1900" dirty="0"/>
              <a:t>Pollution can come in different sizes! Large particles can cause eye and throat irritation</a:t>
            </a:r>
          </a:p>
        </p:txBody>
      </p:sp>
      <p:sp>
        <p:nvSpPr>
          <p:cNvPr id="11" name="TextBox 10">
            <a:extLst>
              <a:ext uri="{FF2B5EF4-FFF2-40B4-BE49-F238E27FC236}">
                <a16:creationId xmlns:a16="http://schemas.microsoft.com/office/drawing/2014/main" id="{E5288546-D7DD-4D98-97A1-623E117CEF16}"/>
              </a:ext>
            </a:extLst>
          </p:cNvPr>
          <p:cNvSpPr txBox="1"/>
          <p:nvPr/>
        </p:nvSpPr>
        <p:spPr>
          <a:xfrm>
            <a:off x="9947764" y="2120950"/>
            <a:ext cx="523499" cy="338554"/>
          </a:xfrm>
          <a:prstGeom prst="rect">
            <a:avLst/>
          </a:prstGeom>
          <a:noFill/>
        </p:spPr>
        <p:txBody>
          <a:bodyPr wrap="square" rtlCol="0">
            <a:spAutoFit/>
          </a:bodyPr>
          <a:lstStyle/>
          <a:p>
            <a:pPr algn="ctr"/>
            <a:r>
              <a:rPr lang="en-US" sz="1600" b="1" dirty="0"/>
              <a:t>7</a:t>
            </a:r>
          </a:p>
        </p:txBody>
      </p:sp>
    </p:spTree>
    <p:extLst>
      <p:ext uri="{BB962C8B-B14F-4D97-AF65-F5344CB8AC3E}">
        <p14:creationId xmlns:p14="http://schemas.microsoft.com/office/powerpoint/2010/main" val="193971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B4BB30-B9B6-47F1-94FF-750610B537BA}"/>
              </a:ext>
            </a:extLst>
          </p:cNvPr>
          <p:cNvSpPr/>
          <p:nvPr/>
        </p:nvSpPr>
        <p:spPr>
          <a:xfrm>
            <a:off x="7823210" y="1719072"/>
            <a:ext cx="4145657" cy="4359456"/>
          </a:xfrm>
          <a:prstGeom prst="rect">
            <a:avLst/>
          </a:prstGeom>
          <a:solidFill>
            <a:srgbClr val="FE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CCF2F-ACAF-4F51-86F7-C174EBE7C6DE}"/>
              </a:ext>
            </a:extLst>
          </p:cNvPr>
          <p:cNvSpPr>
            <a:spLocks noGrp="1"/>
          </p:cNvSpPr>
          <p:nvPr>
            <p:ph type="title"/>
          </p:nvPr>
        </p:nvSpPr>
        <p:spPr/>
        <p:txBody>
          <a:bodyPr>
            <a:normAutofit fontScale="90000"/>
          </a:bodyPr>
          <a:lstStyle/>
          <a:p>
            <a:r>
              <a:rPr lang="en-US" dirty="0">
                <a:solidFill>
                  <a:schemeClr val="bg1"/>
                </a:solidFill>
              </a:rPr>
              <a:t>Air Quality – Health Outcomes</a:t>
            </a:r>
          </a:p>
        </p:txBody>
      </p:sp>
      <p:sp>
        <p:nvSpPr>
          <p:cNvPr id="5" name="Content Placeholder 3">
            <a:extLst>
              <a:ext uri="{FF2B5EF4-FFF2-40B4-BE49-F238E27FC236}">
                <a16:creationId xmlns:a16="http://schemas.microsoft.com/office/drawing/2014/main" id="{3659E138-D43E-4BF5-BA50-07D232336DE7}"/>
              </a:ext>
            </a:extLst>
          </p:cNvPr>
          <p:cNvSpPr txBox="1">
            <a:spLocks/>
          </p:cNvSpPr>
          <p:nvPr/>
        </p:nvSpPr>
        <p:spPr>
          <a:xfrm>
            <a:off x="1387468" y="2603171"/>
            <a:ext cx="4708532" cy="189183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Wood stoves</a:t>
            </a:r>
          </a:p>
          <a:p>
            <a:pPr marL="0" indent="0" algn="ctr">
              <a:buFont typeface="Arial" panose="020B0604020202020204" pitchFamily="34" charset="0"/>
              <a:buNone/>
            </a:pPr>
            <a:r>
              <a:rPr lang="en-US" sz="2400" dirty="0"/>
              <a:t>Forest fires</a:t>
            </a:r>
          </a:p>
          <a:p>
            <a:pPr marL="0" indent="0" algn="ctr">
              <a:buFont typeface="Arial" panose="020B0604020202020204" pitchFamily="34" charset="0"/>
              <a:buNone/>
            </a:pPr>
            <a:r>
              <a:rPr lang="en-US" sz="2400" dirty="0"/>
              <a:t>Powerplants</a:t>
            </a:r>
          </a:p>
          <a:p>
            <a:pPr marL="0" indent="0" algn="ctr">
              <a:buFont typeface="Arial" panose="020B0604020202020204" pitchFamily="34" charset="0"/>
              <a:buNone/>
            </a:pPr>
            <a:r>
              <a:rPr lang="en-US" sz="2400" dirty="0"/>
              <a:t>Factories</a:t>
            </a:r>
          </a:p>
          <a:p>
            <a:pPr marL="0" indent="0" algn="ctr">
              <a:buFont typeface="Arial" panose="020B0604020202020204" pitchFamily="34" charset="0"/>
              <a:buNone/>
            </a:pPr>
            <a:r>
              <a:rPr lang="en-US" sz="2400" dirty="0"/>
              <a:t>Motor vehicles  </a:t>
            </a:r>
          </a:p>
        </p:txBody>
      </p:sp>
      <p:pic>
        <p:nvPicPr>
          <p:cNvPr id="14" name="Graphic 13" descr="Production">
            <a:extLst>
              <a:ext uri="{FF2B5EF4-FFF2-40B4-BE49-F238E27FC236}">
                <a16:creationId xmlns:a16="http://schemas.microsoft.com/office/drawing/2014/main" id="{1486EB3A-07F6-498E-8961-6DCAA7911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07221" y="1356161"/>
            <a:ext cx="997832" cy="997832"/>
          </a:xfrm>
          <a:prstGeom prst="rect">
            <a:avLst/>
          </a:prstGeom>
        </p:spPr>
      </p:pic>
      <p:pic>
        <p:nvPicPr>
          <p:cNvPr id="18" name="Graphic 17" descr="Fire">
            <a:extLst>
              <a:ext uri="{FF2B5EF4-FFF2-40B4-BE49-F238E27FC236}">
                <a16:creationId xmlns:a16="http://schemas.microsoft.com/office/drawing/2014/main" id="{4EDFB9D3-88FD-42C8-B495-D6E7FF75D4B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7429" y="1412041"/>
            <a:ext cx="991076" cy="991076"/>
          </a:xfrm>
          <a:prstGeom prst="rect">
            <a:avLst/>
          </a:prstGeom>
        </p:spPr>
      </p:pic>
      <p:pic>
        <p:nvPicPr>
          <p:cNvPr id="20" name="Graphic 19" descr="Car">
            <a:extLst>
              <a:ext uri="{FF2B5EF4-FFF2-40B4-BE49-F238E27FC236}">
                <a16:creationId xmlns:a16="http://schemas.microsoft.com/office/drawing/2014/main" id="{FBA8B4FF-FFF9-48BD-910D-1EF10240780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91380" y="1268595"/>
            <a:ext cx="1277967" cy="1277967"/>
          </a:xfrm>
          <a:prstGeom prst="rect">
            <a:avLst/>
          </a:prstGeom>
        </p:spPr>
      </p:pic>
      <p:pic>
        <p:nvPicPr>
          <p:cNvPr id="22" name="Graphic 21" descr="Deciduous tree">
            <a:extLst>
              <a:ext uri="{FF2B5EF4-FFF2-40B4-BE49-F238E27FC236}">
                <a16:creationId xmlns:a16="http://schemas.microsoft.com/office/drawing/2014/main" id="{70481125-3C5E-430D-AFC4-13BBB0D7369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32222" y="1454097"/>
            <a:ext cx="991076" cy="991076"/>
          </a:xfrm>
          <a:prstGeom prst="rect">
            <a:avLst/>
          </a:prstGeom>
        </p:spPr>
      </p:pic>
      <p:sp>
        <p:nvSpPr>
          <p:cNvPr id="23" name="Rectangle 22">
            <a:extLst>
              <a:ext uri="{FF2B5EF4-FFF2-40B4-BE49-F238E27FC236}">
                <a16:creationId xmlns:a16="http://schemas.microsoft.com/office/drawing/2014/main" id="{85B5CFFE-BB8B-48AC-AA16-041D3A0789E0}"/>
              </a:ext>
            </a:extLst>
          </p:cNvPr>
          <p:cNvSpPr/>
          <p:nvPr/>
        </p:nvSpPr>
        <p:spPr>
          <a:xfrm>
            <a:off x="667456" y="4993358"/>
            <a:ext cx="6592880" cy="830997"/>
          </a:xfrm>
          <a:prstGeom prst="rect">
            <a:avLst/>
          </a:prstGeom>
        </p:spPr>
        <p:txBody>
          <a:bodyPr wrap="square">
            <a:spAutoFit/>
          </a:bodyPr>
          <a:lstStyle/>
          <a:p>
            <a:pPr algn="ctr"/>
            <a:r>
              <a:rPr lang="en-US" sz="2400" b="1" dirty="0"/>
              <a:t>Gases released from industrial sites and motor vehicles contain very small particles of pollution</a:t>
            </a:r>
          </a:p>
        </p:txBody>
      </p:sp>
      <p:pic>
        <p:nvPicPr>
          <p:cNvPr id="7" name="Picture 6" descr="Athletic woman with a white board">
            <a:extLst>
              <a:ext uri="{FF2B5EF4-FFF2-40B4-BE49-F238E27FC236}">
                <a16:creationId xmlns:a16="http://schemas.microsoft.com/office/drawing/2014/main" id="{C545B12E-BE0A-4641-AFBA-5F0321F257F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296918" y="2104457"/>
            <a:ext cx="3370564" cy="3974071"/>
          </a:xfrm>
          <a:prstGeom prst="rect">
            <a:avLst/>
          </a:prstGeom>
        </p:spPr>
      </p:pic>
      <p:sp>
        <p:nvSpPr>
          <p:cNvPr id="6" name="TextBox 5">
            <a:extLst>
              <a:ext uri="{FF2B5EF4-FFF2-40B4-BE49-F238E27FC236}">
                <a16:creationId xmlns:a16="http://schemas.microsoft.com/office/drawing/2014/main" id="{235E68A3-71C9-4CCC-92B9-D2C44D697A92}"/>
              </a:ext>
            </a:extLst>
          </p:cNvPr>
          <p:cNvSpPr txBox="1"/>
          <p:nvPr/>
        </p:nvSpPr>
        <p:spPr>
          <a:xfrm>
            <a:off x="8528638" y="4091492"/>
            <a:ext cx="2907124" cy="1323439"/>
          </a:xfrm>
          <a:prstGeom prst="rect">
            <a:avLst/>
          </a:prstGeom>
          <a:noFill/>
        </p:spPr>
        <p:txBody>
          <a:bodyPr wrap="square" rtlCol="0">
            <a:spAutoFit/>
          </a:bodyPr>
          <a:lstStyle/>
          <a:p>
            <a:pPr algn="ctr"/>
            <a:r>
              <a:rPr lang="en-US" sz="2000" dirty="0"/>
              <a:t>Small particles of pollution can enter your lungs and even your bloodstream!</a:t>
            </a:r>
          </a:p>
        </p:txBody>
      </p:sp>
    </p:spTree>
    <p:extLst>
      <p:ext uri="{BB962C8B-B14F-4D97-AF65-F5344CB8AC3E}">
        <p14:creationId xmlns:p14="http://schemas.microsoft.com/office/powerpoint/2010/main" val="65844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AFDEAB-FC52-46B2-AFE0-CADEA6DAE2B2}"/>
              </a:ext>
            </a:extLst>
          </p:cNvPr>
          <p:cNvSpPr>
            <a:spLocks noGrp="1"/>
          </p:cNvSpPr>
          <p:nvPr>
            <p:ph sz="half" idx="1"/>
          </p:nvPr>
        </p:nvSpPr>
        <p:spPr>
          <a:xfrm>
            <a:off x="1368950" y="1744959"/>
            <a:ext cx="4727049" cy="3723154"/>
          </a:xfrm>
        </p:spPr>
        <p:txBody>
          <a:bodyPr>
            <a:normAutofit/>
          </a:bodyPr>
          <a:lstStyle/>
          <a:p>
            <a:pPr marL="457200" indent="-457200">
              <a:spcBef>
                <a:spcPts val="1200"/>
              </a:spcBef>
              <a:buFont typeface="Arial" panose="020B0604020202020204" pitchFamily="34" charset="0"/>
              <a:buChar char="•"/>
            </a:pPr>
            <a:r>
              <a:rPr lang="en-US" dirty="0"/>
              <a:t>What is infant mortality &amp; maternal mortality and why are they important?</a:t>
            </a:r>
          </a:p>
          <a:p>
            <a:pPr marL="457200" indent="-457200">
              <a:spcBef>
                <a:spcPts val="1200"/>
              </a:spcBef>
              <a:buFont typeface="Arial" panose="020B0604020202020204" pitchFamily="34" charset="0"/>
              <a:buChar char="•"/>
            </a:pPr>
            <a:r>
              <a:rPr lang="en-US" dirty="0"/>
              <a:t>What role does the environment play in our health? </a:t>
            </a:r>
          </a:p>
        </p:txBody>
      </p:sp>
      <p:pic>
        <p:nvPicPr>
          <p:cNvPr id="10" name="Picture Placeholder 9" descr="Lines intersecting at pushpin">
            <a:extLst>
              <a:ext uri="{FF2B5EF4-FFF2-40B4-BE49-F238E27FC236}">
                <a16:creationId xmlns:a16="http://schemas.microsoft.com/office/drawing/2014/main" id="{B6D4640B-CB8F-4D8F-868F-E2F0CD9ED7F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639130" y="1744958"/>
            <a:ext cx="3737526" cy="3933645"/>
          </a:xfrm>
        </p:spPr>
      </p:pic>
      <p:sp>
        <p:nvSpPr>
          <p:cNvPr id="5" name="Title 4">
            <a:extLst>
              <a:ext uri="{FF2B5EF4-FFF2-40B4-BE49-F238E27FC236}">
                <a16:creationId xmlns:a16="http://schemas.microsoft.com/office/drawing/2014/main" id="{9C39C7C2-B498-4D60-A942-71DB61769267}"/>
              </a:ext>
            </a:extLst>
          </p:cNvPr>
          <p:cNvSpPr>
            <a:spLocks noGrp="1"/>
          </p:cNvSpPr>
          <p:nvPr>
            <p:ph type="title"/>
          </p:nvPr>
        </p:nvSpPr>
        <p:spPr>
          <a:xfrm>
            <a:off x="584400" y="431999"/>
            <a:ext cx="9254544" cy="635211"/>
          </a:xfrm>
        </p:spPr>
        <p:txBody>
          <a:bodyPr>
            <a:noAutofit/>
          </a:bodyPr>
          <a:lstStyle/>
          <a:p>
            <a:r>
              <a:rPr lang="en-US" dirty="0"/>
              <a:t>What Will Be Covered</a:t>
            </a:r>
          </a:p>
        </p:txBody>
      </p:sp>
    </p:spTree>
    <p:extLst>
      <p:ext uri="{BB962C8B-B14F-4D97-AF65-F5344CB8AC3E}">
        <p14:creationId xmlns:p14="http://schemas.microsoft.com/office/powerpoint/2010/main" val="419612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C61D7-83D9-4E5A-BE4F-4EF448B03FBC}"/>
              </a:ext>
            </a:extLst>
          </p:cNvPr>
          <p:cNvSpPr>
            <a:spLocks noGrp="1"/>
          </p:cNvSpPr>
          <p:nvPr>
            <p:ph type="title"/>
          </p:nvPr>
        </p:nvSpPr>
        <p:spPr>
          <a:xfrm>
            <a:off x="267840" y="418894"/>
            <a:ext cx="9198000" cy="432000"/>
          </a:xfrm>
        </p:spPr>
        <p:txBody>
          <a:bodyPr>
            <a:normAutofit fontScale="90000"/>
          </a:bodyPr>
          <a:lstStyle/>
          <a:p>
            <a:r>
              <a:rPr lang="en-US" dirty="0">
                <a:solidFill>
                  <a:schemeClr val="bg1"/>
                </a:solidFill>
              </a:rPr>
              <a:t>Map #2: Proximity To Roadway</a:t>
            </a:r>
          </a:p>
        </p:txBody>
      </p:sp>
      <p:sp>
        <p:nvSpPr>
          <p:cNvPr id="2" name="Rectangle 1">
            <a:extLst>
              <a:ext uri="{FF2B5EF4-FFF2-40B4-BE49-F238E27FC236}">
                <a16:creationId xmlns:a16="http://schemas.microsoft.com/office/drawing/2014/main" id="{A651EF16-631A-4564-939D-715BD722B162}"/>
              </a:ext>
            </a:extLst>
          </p:cNvPr>
          <p:cNvSpPr/>
          <p:nvPr/>
        </p:nvSpPr>
        <p:spPr>
          <a:xfrm>
            <a:off x="401190" y="1953404"/>
            <a:ext cx="5028060" cy="1200329"/>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Times New Roman" panose="02020603050405020304" pitchFamily="18" charset="0"/>
              </a:rPr>
              <a:t>Communities with high rates of Preterm Births and life within 500 Feet of a Congested Roadway</a:t>
            </a:r>
            <a:endParaRPr lang="en-US" sz="2400" dirty="0"/>
          </a:p>
        </p:txBody>
      </p:sp>
      <p:sp>
        <p:nvSpPr>
          <p:cNvPr id="11" name="Rectangle 10">
            <a:extLst>
              <a:ext uri="{FF2B5EF4-FFF2-40B4-BE49-F238E27FC236}">
                <a16:creationId xmlns:a16="http://schemas.microsoft.com/office/drawing/2014/main" id="{D31BFD5C-0E1C-4031-81C5-89AA32A98801}"/>
              </a:ext>
            </a:extLst>
          </p:cNvPr>
          <p:cNvSpPr/>
          <p:nvPr/>
        </p:nvSpPr>
        <p:spPr>
          <a:xfrm>
            <a:off x="831531" y="3704267"/>
            <a:ext cx="4167378" cy="2308324"/>
          </a:xfrm>
          <a:prstGeom prst="rect">
            <a:avLst/>
          </a:prstGeom>
        </p:spPr>
        <p:txBody>
          <a:bodyPr wrap="square">
            <a:spAutoFit/>
          </a:bodyPr>
          <a:lstStyle/>
          <a:p>
            <a:pPr marL="285750" indent="-285750">
              <a:buFont typeface="Arial" panose="020B0604020202020204" pitchFamily="34" charset="0"/>
              <a:buChar char="•"/>
            </a:pPr>
            <a:r>
              <a:rPr lang="en-US" sz="2400" dirty="0"/>
              <a:t>33157 (West Perrine/Cutler Bay </a:t>
            </a:r>
          </a:p>
          <a:p>
            <a:pPr marL="285750" indent="-285750">
              <a:buFont typeface="Arial" panose="020B0604020202020204" pitchFamily="34" charset="0"/>
              <a:buChar char="•"/>
            </a:pPr>
            <a:r>
              <a:rPr lang="en-US" sz="2400" dirty="0"/>
              <a:t>33039(Homestead)</a:t>
            </a:r>
          </a:p>
          <a:p>
            <a:pPr marL="285750" indent="-285750">
              <a:buFont typeface="Arial" panose="020B0604020202020204" pitchFamily="34" charset="0"/>
              <a:buChar char="•"/>
            </a:pPr>
            <a:r>
              <a:rPr lang="en-US" sz="2400" dirty="0"/>
              <a:t>33032(Princeton/</a:t>
            </a:r>
            <a:r>
              <a:rPr lang="en-US" sz="2400" dirty="0" err="1"/>
              <a:t>Naranja</a:t>
            </a:r>
            <a:r>
              <a:rPr lang="en-US" sz="2400" dirty="0"/>
              <a:t>)</a:t>
            </a:r>
          </a:p>
          <a:p>
            <a:pPr marL="285750" indent="-285750">
              <a:buFont typeface="Arial" panose="020B0604020202020204" pitchFamily="34" charset="0"/>
              <a:buChar char="•"/>
            </a:pPr>
            <a:r>
              <a:rPr lang="en-US" sz="2400" dirty="0"/>
              <a:t>33033(Homestead)</a:t>
            </a:r>
          </a:p>
          <a:p>
            <a:pPr marL="285750" indent="-285750">
              <a:buFont typeface="Arial" panose="020B0604020202020204" pitchFamily="34" charset="0"/>
              <a:buChar char="•"/>
            </a:pPr>
            <a:endParaRPr lang="en-US" sz="2400" dirty="0"/>
          </a:p>
        </p:txBody>
      </p:sp>
      <p:pic>
        <p:nvPicPr>
          <p:cNvPr id="4" name="Picture 3" descr="Busy highway above water">
            <a:extLst>
              <a:ext uri="{FF2B5EF4-FFF2-40B4-BE49-F238E27FC236}">
                <a16:creationId xmlns:a16="http://schemas.microsoft.com/office/drawing/2014/main" id="{54FC2428-23A7-4E8B-96FC-A3879229A6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9250" y="1422400"/>
            <a:ext cx="6494910" cy="4576064"/>
          </a:xfrm>
          <a:prstGeom prst="rect">
            <a:avLst/>
          </a:prstGeom>
        </p:spPr>
      </p:pic>
    </p:spTree>
    <p:extLst>
      <p:ext uri="{BB962C8B-B14F-4D97-AF65-F5344CB8AC3E}">
        <p14:creationId xmlns:p14="http://schemas.microsoft.com/office/powerpoint/2010/main" val="233609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4D3B2-17E7-46AF-83E6-474B4FF4B521}"/>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4501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FAE52A-6ACF-480B-B451-CAA638D63E88}"/>
              </a:ext>
            </a:extLst>
          </p:cNvPr>
          <p:cNvSpPr>
            <a:spLocks noGrp="1"/>
          </p:cNvSpPr>
          <p:nvPr>
            <p:ph type="title"/>
          </p:nvPr>
        </p:nvSpPr>
        <p:spPr>
          <a:xfrm>
            <a:off x="179457" y="372068"/>
            <a:ext cx="10515600" cy="604718"/>
          </a:xfrm>
        </p:spPr>
        <p:txBody>
          <a:bodyPr/>
          <a:lstStyle/>
          <a:p>
            <a:r>
              <a:rPr lang="en-US" dirty="0">
                <a:solidFill>
                  <a:schemeClr val="bg1"/>
                </a:solidFill>
              </a:rPr>
              <a:t>Health Insurance</a:t>
            </a:r>
          </a:p>
        </p:txBody>
      </p:sp>
      <p:grpSp>
        <p:nvGrpSpPr>
          <p:cNvPr id="21" name="Group 20">
            <a:extLst>
              <a:ext uri="{FF2B5EF4-FFF2-40B4-BE49-F238E27FC236}">
                <a16:creationId xmlns:a16="http://schemas.microsoft.com/office/drawing/2014/main" id="{7E2FEB98-2F3E-4E86-8EAE-7FE824B06F39}"/>
              </a:ext>
            </a:extLst>
          </p:cNvPr>
          <p:cNvGrpSpPr/>
          <p:nvPr/>
        </p:nvGrpSpPr>
        <p:grpSpPr>
          <a:xfrm>
            <a:off x="260417" y="3235974"/>
            <a:ext cx="11671166" cy="2808741"/>
            <a:chOff x="431801" y="3644153"/>
            <a:chExt cx="9305693" cy="2808741"/>
          </a:xfrm>
        </p:grpSpPr>
        <p:sp>
          <p:nvSpPr>
            <p:cNvPr id="19" name="Rectangle 18">
              <a:extLst>
                <a:ext uri="{FF2B5EF4-FFF2-40B4-BE49-F238E27FC236}">
                  <a16:creationId xmlns:a16="http://schemas.microsoft.com/office/drawing/2014/main" id="{78E3C2E5-A27E-4C24-8502-FABA986FA4D5}"/>
                </a:ext>
              </a:extLst>
            </p:cNvPr>
            <p:cNvSpPr/>
            <p:nvPr/>
          </p:nvSpPr>
          <p:spPr>
            <a:xfrm>
              <a:off x="431801" y="3644153"/>
              <a:ext cx="9305693" cy="280874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DC250F7-7119-4BC4-AF42-2EBD45A8D52F}"/>
                </a:ext>
              </a:extLst>
            </p:cNvPr>
            <p:cNvGrpSpPr/>
            <p:nvPr/>
          </p:nvGrpSpPr>
          <p:grpSpPr>
            <a:xfrm>
              <a:off x="743655" y="4044006"/>
              <a:ext cx="8993839" cy="2408888"/>
              <a:chOff x="636078" y="3385116"/>
              <a:chExt cx="8993839" cy="2408888"/>
            </a:xfrm>
          </p:grpSpPr>
          <p:sp>
            <p:nvSpPr>
              <p:cNvPr id="2" name="TextBox 1">
                <a:extLst>
                  <a:ext uri="{FF2B5EF4-FFF2-40B4-BE49-F238E27FC236}">
                    <a16:creationId xmlns:a16="http://schemas.microsoft.com/office/drawing/2014/main" id="{D673AFEB-2D55-4E1A-9FBA-F99958B1FB81}"/>
                  </a:ext>
                </a:extLst>
              </p:cNvPr>
              <p:cNvSpPr txBox="1"/>
              <p:nvPr/>
            </p:nvSpPr>
            <p:spPr>
              <a:xfrm>
                <a:off x="2561884" y="3446201"/>
                <a:ext cx="7068033" cy="2308324"/>
              </a:xfrm>
              <a:prstGeom prst="rect">
                <a:avLst/>
              </a:prstGeom>
              <a:noFill/>
            </p:spPr>
            <p:txBody>
              <a:bodyPr wrap="square" rtlCol="0">
                <a:spAutoFit/>
              </a:bodyPr>
              <a:lstStyle/>
              <a:p>
                <a:r>
                  <a:rPr lang="en-US" dirty="0"/>
                  <a:t>of Births in Miami-Dade are paid for by Medicaid</a:t>
                </a:r>
              </a:p>
              <a:p>
                <a:endParaRPr lang="en-US" dirty="0"/>
              </a:p>
              <a:p>
                <a:r>
                  <a:rPr lang="en-US" dirty="0"/>
                  <a:t>of births were self-Pay</a:t>
                </a:r>
              </a:p>
              <a:p>
                <a:endParaRPr lang="en-US" dirty="0"/>
              </a:p>
              <a:p>
                <a:r>
                  <a:rPr lang="en-US" dirty="0">
                    <a:solidFill>
                      <a:schemeClr val="accent5">
                        <a:lumMod val="50000"/>
                      </a:schemeClr>
                    </a:solidFill>
                  </a:rPr>
                  <a:t>(0.8% White, 2.1% Black) </a:t>
                </a:r>
                <a:r>
                  <a:rPr lang="en-US" dirty="0"/>
                  <a:t>of births with known prenatal care status did not receive any prenatal care.</a:t>
                </a:r>
              </a:p>
              <a:p>
                <a:endParaRPr lang="en-US" dirty="0"/>
              </a:p>
              <a:p>
                <a:r>
                  <a:rPr lang="en-US" dirty="0"/>
                  <a:t>Of pregnant mothers visited their doctor regularly during their pregnancy</a:t>
                </a:r>
              </a:p>
            </p:txBody>
          </p:sp>
          <p:pic>
            <p:nvPicPr>
              <p:cNvPr id="5" name="Graphic 4" descr="Money">
                <a:extLst>
                  <a:ext uri="{FF2B5EF4-FFF2-40B4-BE49-F238E27FC236}">
                    <a16:creationId xmlns:a16="http://schemas.microsoft.com/office/drawing/2014/main" id="{972D34E2-6A2E-413A-B9A8-46C686BFBC6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6078" y="4179007"/>
                <a:ext cx="860665" cy="860665"/>
              </a:xfrm>
              <a:prstGeom prst="rect">
                <a:avLst/>
              </a:prstGeom>
            </p:spPr>
          </p:pic>
          <p:pic>
            <p:nvPicPr>
              <p:cNvPr id="7" name="Graphic 6" descr="Coins">
                <a:extLst>
                  <a:ext uri="{FF2B5EF4-FFF2-40B4-BE49-F238E27FC236}">
                    <a16:creationId xmlns:a16="http://schemas.microsoft.com/office/drawing/2014/main" id="{8E84163A-E2DA-47FE-A490-0425771CDCC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2608" y="3385116"/>
                <a:ext cx="767603" cy="767603"/>
              </a:xfrm>
              <a:prstGeom prst="rect">
                <a:avLst/>
              </a:prstGeom>
            </p:spPr>
          </p:pic>
          <p:pic>
            <p:nvPicPr>
              <p:cNvPr id="13" name="Graphic 12" descr="Hospital">
                <a:extLst>
                  <a:ext uri="{FF2B5EF4-FFF2-40B4-BE49-F238E27FC236}">
                    <a16:creationId xmlns:a16="http://schemas.microsoft.com/office/drawing/2014/main" id="{80C2C9ED-1C09-40A1-9BBF-2B574DA881E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6277" y="4933339"/>
                <a:ext cx="860665" cy="860665"/>
              </a:xfrm>
              <a:prstGeom prst="rect">
                <a:avLst/>
              </a:prstGeom>
            </p:spPr>
          </p:pic>
          <p:sp>
            <p:nvSpPr>
              <p:cNvPr id="14" name="TextBox 13">
                <a:extLst>
                  <a:ext uri="{FF2B5EF4-FFF2-40B4-BE49-F238E27FC236}">
                    <a16:creationId xmlns:a16="http://schemas.microsoft.com/office/drawing/2014/main" id="{E1137792-0CEF-42AD-A343-5711A5C48C05}"/>
                  </a:ext>
                </a:extLst>
              </p:cNvPr>
              <p:cNvSpPr txBox="1"/>
              <p:nvPr/>
            </p:nvSpPr>
            <p:spPr>
              <a:xfrm>
                <a:off x="1651967" y="3411174"/>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40.8 %</a:t>
                </a:r>
              </a:p>
            </p:txBody>
          </p:sp>
          <p:sp>
            <p:nvSpPr>
              <p:cNvPr id="15" name="TextBox 14">
                <a:extLst>
                  <a:ext uri="{FF2B5EF4-FFF2-40B4-BE49-F238E27FC236}">
                    <a16:creationId xmlns:a16="http://schemas.microsoft.com/office/drawing/2014/main" id="{55EDC202-955F-4CF9-AFC0-7297AA7D02BD}"/>
                  </a:ext>
                </a:extLst>
              </p:cNvPr>
              <p:cNvSpPr txBox="1"/>
              <p:nvPr/>
            </p:nvSpPr>
            <p:spPr>
              <a:xfrm>
                <a:off x="1665884" y="3966996"/>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10.2 %</a:t>
                </a:r>
              </a:p>
            </p:txBody>
          </p:sp>
          <p:sp>
            <p:nvSpPr>
              <p:cNvPr id="16" name="TextBox 15">
                <a:extLst>
                  <a:ext uri="{FF2B5EF4-FFF2-40B4-BE49-F238E27FC236}">
                    <a16:creationId xmlns:a16="http://schemas.microsoft.com/office/drawing/2014/main" id="{6CBE329C-C4C0-4544-B291-D23FFC5B6B20}"/>
                  </a:ext>
                </a:extLst>
              </p:cNvPr>
              <p:cNvSpPr txBox="1"/>
              <p:nvPr/>
            </p:nvSpPr>
            <p:spPr>
              <a:xfrm>
                <a:off x="1665884" y="5342750"/>
                <a:ext cx="994090" cy="400110"/>
              </a:xfrm>
              <a:prstGeom prst="rect">
                <a:avLst/>
              </a:prstGeom>
              <a:noFill/>
            </p:spPr>
            <p:txBody>
              <a:bodyPr wrap="square" rtlCol="0">
                <a:spAutoFit/>
              </a:bodyPr>
              <a:lstStyle/>
              <a:p>
                <a:r>
                  <a:rPr lang="en-US" sz="2000" dirty="0">
                    <a:solidFill>
                      <a:schemeClr val="accent5">
                        <a:lumMod val="50000"/>
                      </a:schemeClr>
                    </a:solidFill>
                    <a:latin typeface="Franklin Gothic Demi" panose="020B0703020102020204" pitchFamily="34" charset="0"/>
                  </a:rPr>
                  <a:t>79.5 %</a:t>
                </a:r>
              </a:p>
            </p:txBody>
          </p:sp>
          <p:sp>
            <p:nvSpPr>
              <p:cNvPr id="17" name="TextBox 16">
                <a:extLst>
                  <a:ext uri="{FF2B5EF4-FFF2-40B4-BE49-F238E27FC236}">
                    <a16:creationId xmlns:a16="http://schemas.microsoft.com/office/drawing/2014/main" id="{9E931DBD-5450-472B-95D2-6BBC79D00A61}"/>
                  </a:ext>
                </a:extLst>
              </p:cNvPr>
              <p:cNvSpPr txBox="1"/>
              <p:nvPr/>
            </p:nvSpPr>
            <p:spPr>
              <a:xfrm>
                <a:off x="1618715" y="4609067"/>
                <a:ext cx="994090" cy="400110"/>
              </a:xfrm>
              <a:prstGeom prst="rect">
                <a:avLst/>
              </a:prstGeom>
              <a:noFill/>
            </p:spPr>
            <p:txBody>
              <a:bodyPr wrap="square" rtlCol="0">
                <a:spAutoFit/>
              </a:bodyPr>
              <a:lstStyle/>
              <a:p>
                <a:pPr algn="ctr"/>
                <a:r>
                  <a:rPr lang="en-US" sz="2000" dirty="0">
                    <a:solidFill>
                      <a:schemeClr val="accent5">
                        <a:lumMod val="50000"/>
                      </a:schemeClr>
                    </a:solidFill>
                    <a:latin typeface="Franklin Gothic Demi" panose="020B0703020102020204" pitchFamily="34" charset="0"/>
                  </a:rPr>
                  <a:t>1 %</a:t>
                </a:r>
              </a:p>
            </p:txBody>
          </p:sp>
        </p:grpSp>
        <p:sp>
          <p:nvSpPr>
            <p:cNvPr id="20" name="TextBox 19">
              <a:extLst>
                <a:ext uri="{FF2B5EF4-FFF2-40B4-BE49-F238E27FC236}">
                  <a16:creationId xmlns:a16="http://schemas.microsoft.com/office/drawing/2014/main" id="{9E859D02-DCFC-4F28-B5C6-6AB053AEC305}"/>
                </a:ext>
              </a:extLst>
            </p:cNvPr>
            <p:cNvSpPr txBox="1"/>
            <p:nvPr/>
          </p:nvSpPr>
          <p:spPr>
            <a:xfrm>
              <a:off x="2535118" y="3729527"/>
              <a:ext cx="5029200" cy="369332"/>
            </a:xfrm>
            <a:prstGeom prst="rect">
              <a:avLst/>
            </a:prstGeom>
            <a:noFill/>
          </p:spPr>
          <p:txBody>
            <a:bodyPr wrap="square" rtlCol="0">
              <a:spAutoFit/>
            </a:bodyPr>
            <a:lstStyle/>
            <a:p>
              <a:pPr algn="ctr"/>
              <a:r>
                <a:rPr lang="en-US" b="1" dirty="0"/>
                <a:t>As of 2018: </a:t>
              </a:r>
            </a:p>
          </p:txBody>
        </p:sp>
      </p:grpSp>
      <p:graphicFrame>
        <p:nvGraphicFramePr>
          <p:cNvPr id="4" name="Diagram 3">
            <a:extLst>
              <a:ext uri="{FF2B5EF4-FFF2-40B4-BE49-F238E27FC236}">
                <a16:creationId xmlns:a16="http://schemas.microsoft.com/office/drawing/2014/main" id="{787AEE2F-9557-411A-9461-6460575890B0}"/>
              </a:ext>
            </a:extLst>
          </p:cNvPr>
          <p:cNvGraphicFramePr/>
          <p:nvPr>
            <p:extLst>
              <p:ext uri="{D42A27DB-BD31-4B8C-83A1-F6EECF244321}">
                <p14:modId xmlns:p14="http://schemas.microsoft.com/office/powerpoint/2010/main" val="660883360"/>
              </p:ext>
            </p:extLst>
          </p:nvPr>
        </p:nvGraphicFramePr>
        <p:xfrm>
          <a:off x="2076196" y="1062160"/>
          <a:ext cx="8039608" cy="23285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TextBox 21">
            <a:extLst>
              <a:ext uri="{FF2B5EF4-FFF2-40B4-BE49-F238E27FC236}">
                <a16:creationId xmlns:a16="http://schemas.microsoft.com/office/drawing/2014/main" id="{63B3465D-CB73-4E06-B9D8-03D47A118649}"/>
              </a:ext>
            </a:extLst>
          </p:cNvPr>
          <p:cNvSpPr txBox="1"/>
          <p:nvPr/>
        </p:nvSpPr>
        <p:spPr>
          <a:xfrm>
            <a:off x="5063607" y="4122973"/>
            <a:ext cx="523499" cy="338554"/>
          </a:xfrm>
          <a:prstGeom prst="rect">
            <a:avLst/>
          </a:prstGeom>
          <a:noFill/>
        </p:spPr>
        <p:txBody>
          <a:bodyPr wrap="square" rtlCol="0">
            <a:spAutoFit/>
          </a:bodyPr>
          <a:lstStyle/>
          <a:p>
            <a:pPr algn="ctr"/>
            <a:r>
              <a:rPr lang="en-US" sz="1600" b="1" dirty="0"/>
              <a:t>9</a:t>
            </a:r>
          </a:p>
        </p:txBody>
      </p:sp>
      <p:sp>
        <p:nvSpPr>
          <p:cNvPr id="23" name="TextBox 22">
            <a:extLst>
              <a:ext uri="{FF2B5EF4-FFF2-40B4-BE49-F238E27FC236}">
                <a16:creationId xmlns:a16="http://schemas.microsoft.com/office/drawing/2014/main" id="{7345713B-014E-43E1-A3D3-C3D813A6C5EF}"/>
              </a:ext>
            </a:extLst>
          </p:cNvPr>
          <p:cNvSpPr txBox="1"/>
          <p:nvPr/>
        </p:nvSpPr>
        <p:spPr>
          <a:xfrm>
            <a:off x="7480753" y="3564339"/>
            <a:ext cx="675899" cy="338554"/>
          </a:xfrm>
          <a:prstGeom prst="rect">
            <a:avLst/>
          </a:prstGeom>
          <a:noFill/>
        </p:spPr>
        <p:txBody>
          <a:bodyPr wrap="square" rtlCol="0">
            <a:spAutoFit/>
          </a:bodyPr>
          <a:lstStyle/>
          <a:p>
            <a:pPr algn="ctr"/>
            <a:r>
              <a:rPr lang="en-US" sz="1600" b="1" dirty="0"/>
              <a:t>8</a:t>
            </a:r>
          </a:p>
        </p:txBody>
      </p:sp>
      <p:sp>
        <p:nvSpPr>
          <p:cNvPr id="24" name="TextBox 23">
            <a:extLst>
              <a:ext uri="{FF2B5EF4-FFF2-40B4-BE49-F238E27FC236}">
                <a16:creationId xmlns:a16="http://schemas.microsoft.com/office/drawing/2014/main" id="{AC85BE57-B522-4DFD-B865-17BF36513221}"/>
              </a:ext>
            </a:extLst>
          </p:cNvPr>
          <p:cNvSpPr txBox="1"/>
          <p:nvPr/>
        </p:nvSpPr>
        <p:spPr>
          <a:xfrm>
            <a:off x="9854054" y="5564493"/>
            <a:ext cx="523499" cy="338554"/>
          </a:xfrm>
          <a:prstGeom prst="rect">
            <a:avLst/>
          </a:prstGeom>
          <a:noFill/>
        </p:spPr>
        <p:txBody>
          <a:bodyPr wrap="square" rtlCol="0">
            <a:spAutoFit/>
          </a:bodyPr>
          <a:lstStyle/>
          <a:p>
            <a:pPr algn="ctr"/>
            <a:r>
              <a:rPr lang="en-US" sz="1600" b="1" dirty="0"/>
              <a:t>11</a:t>
            </a:r>
          </a:p>
        </p:txBody>
      </p:sp>
      <p:sp>
        <p:nvSpPr>
          <p:cNvPr id="25" name="TextBox 24">
            <a:extLst>
              <a:ext uri="{FF2B5EF4-FFF2-40B4-BE49-F238E27FC236}">
                <a16:creationId xmlns:a16="http://schemas.microsoft.com/office/drawing/2014/main" id="{2FF0B3D9-2A64-4E76-9424-5514921EABF0}"/>
              </a:ext>
            </a:extLst>
          </p:cNvPr>
          <p:cNvSpPr txBox="1"/>
          <p:nvPr/>
        </p:nvSpPr>
        <p:spPr>
          <a:xfrm>
            <a:off x="4252074" y="5001257"/>
            <a:ext cx="523499" cy="338554"/>
          </a:xfrm>
          <a:prstGeom prst="rect">
            <a:avLst/>
          </a:prstGeom>
          <a:noFill/>
        </p:spPr>
        <p:txBody>
          <a:bodyPr wrap="square" rtlCol="0">
            <a:spAutoFit/>
          </a:bodyPr>
          <a:lstStyle/>
          <a:p>
            <a:pPr algn="ctr"/>
            <a:r>
              <a:rPr lang="en-US" sz="1600" b="1" dirty="0"/>
              <a:t>10</a:t>
            </a:r>
          </a:p>
        </p:txBody>
      </p:sp>
      <p:sp>
        <p:nvSpPr>
          <p:cNvPr id="26" name="TextBox 25">
            <a:extLst>
              <a:ext uri="{FF2B5EF4-FFF2-40B4-BE49-F238E27FC236}">
                <a16:creationId xmlns:a16="http://schemas.microsoft.com/office/drawing/2014/main" id="{12AEC86F-30FC-4BBC-ACB6-29DDD4FB81B0}"/>
              </a:ext>
            </a:extLst>
          </p:cNvPr>
          <p:cNvSpPr txBox="1"/>
          <p:nvPr/>
        </p:nvSpPr>
        <p:spPr>
          <a:xfrm>
            <a:off x="9777853" y="1396663"/>
            <a:ext cx="675899" cy="338554"/>
          </a:xfrm>
          <a:prstGeom prst="rect">
            <a:avLst/>
          </a:prstGeom>
          <a:noFill/>
        </p:spPr>
        <p:txBody>
          <a:bodyPr wrap="square" rtlCol="0">
            <a:spAutoFit/>
          </a:bodyPr>
          <a:lstStyle/>
          <a:p>
            <a:pPr algn="ctr"/>
            <a:r>
              <a:rPr lang="en-US" sz="1600" b="1" dirty="0"/>
              <a:t>12</a:t>
            </a:r>
          </a:p>
        </p:txBody>
      </p:sp>
    </p:spTree>
    <p:extLst>
      <p:ext uri="{BB962C8B-B14F-4D97-AF65-F5344CB8AC3E}">
        <p14:creationId xmlns:p14="http://schemas.microsoft.com/office/powerpoint/2010/main" val="293827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2C6C2E-5DA8-411A-9BAB-99CCC3B129E7}"/>
              </a:ext>
            </a:extLst>
          </p:cNvPr>
          <p:cNvSpPr/>
          <p:nvPr/>
        </p:nvSpPr>
        <p:spPr>
          <a:xfrm>
            <a:off x="381820" y="1744550"/>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743A3A2-8AF7-4F90-9F93-2FB2A8EC0AAD}"/>
              </a:ext>
            </a:extLst>
          </p:cNvPr>
          <p:cNvSpPr/>
          <p:nvPr/>
        </p:nvSpPr>
        <p:spPr>
          <a:xfrm>
            <a:off x="3729477" y="1744550"/>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9F1348-34FB-4E69-9303-E810A2A5818F}"/>
              </a:ext>
            </a:extLst>
          </p:cNvPr>
          <p:cNvSpPr/>
          <p:nvPr/>
        </p:nvSpPr>
        <p:spPr>
          <a:xfrm>
            <a:off x="5601274" y="408892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9F96C6-0AFB-4458-AB3C-0EFFC841FEED}"/>
              </a:ext>
            </a:extLst>
          </p:cNvPr>
          <p:cNvSpPr/>
          <p:nvPr/>
        </p:nvSpPr>
        <p:spPr>
          <a:xfrm>
            <a:off x="2265149" y="406261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3A1A191-A356-4B65-90DD-953A5EB997E4}"/>
              </a:ext>
            </a:extLst>
          </p:cNvPr>
          <p:cNvSpPr/>
          <p:nvPr/>
        </p:nvSpPr>
        <p:spPr>
          <a:xfrm>
            <a:off x="7064013" y="1744549"/>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BD6A5B4-1BE0-450C-853E-F4ADE69193F9}"/>
              </a:ext>
            </a:extLst>
          </p:cNvPr>
          <p:cNvSpPr/>
          <p:nvPr/>
        </p:nvSpPr>
        <p:spPr>
          <a:xfrm>
            <a:off x="8924271" y="4082724"/>
            <a:ext cx="2037901" cy="18124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2E10F-2453-41D6-86F3-2EBEB0774985}"/>
              </a:ext>
            </a:extLst>
          </p:cNvPr>
          <p:cNvSpPr>
            <a:spLocks noGrp="1"/>
          </p:cNvSpPr>
          <p:nvPr>
            <p:ph type="title"/>
          </p:nvPr>
        </p:nvSpPr>
        <p:spPr>
          <a:xfrm>
            <a:off x="197883" y="210020"/>
            <a:ext cx="11815925" cy="1325563"/>
          </a:xfrm>
        </p:spPr>
        <p:txBody>
          <a:bodyPr/>
          <a:lstStyle/>
          <a:p>
            <a:r>
              <a:rPr lang="en-US" sz="3600" dirty="0">
                <a:solidFill>
                  <a:schemeClr val="bg1"/>
                </a:solidFill>
              </a:rPr>
              <a:t>Percentage Of Insured by Race &amp; Ethnicity, Miami-Dade 2018</a:t>
            </a:r>
          </a:p>
        </p:txBody>
      </p:sp>
      <p:sp>
        <p:nvSpPr>
          <p:cNvPr id="9" name="Partial Circle 8">
            <a:extLst>
              <a:ext uri="{FF2B5EF4-FFF2-40B4-BE49-F238E27FC236}">
                <a16:creationId xmlns:a16="http://schemas.microsoft.com/office/drawing/2014/main" id="{FA200864-2AF4-4635-A4F1-410E15C392A9}"/>
              </a:ext>
            </a:extLst>
          </p:cNvPr>
          <p:cNvSpPr/>
          <p:nvPr/>
        </p:nvSpPr>
        <p:spPr>
          <a:xfrm>
            <a:off x="379281" y="1758367"/>
            <a:ext cx="2037901" cy="1812409"/>
          </a:xfrm>
          <a:prstGeom prst="pie">
            <a:avLst>
              <a:gd name="adj1" fmla="val 18995470"/>
              <a:gd name="adj2" fmla="val 1620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TextBox 9">
            <a:extLst>
              <a:ext uri="{FF2B5EF4-FFF2-40B4-BE49-F238E27FC236}">
                <a16:creationId xmlns:a16="http://schemas.microsoft.com/office/drawing/2014/main" id="{8BB3F66A-FCEE-47C9-89EA-AE821A3F59AB}"/>
              </a:ext>
            </a:extLst>
          </p:cNvPr>
          <p:cNvSpPr txBox="1"/>
          <p:nvPr/>
        </p:nvSpPr>
        <p:spPr>
          <a:xfrm>
            <a:off x="802284" y="2590701"/>
            <a:ext cx="1434353" cy="584775"/>
          </a:xfrm>
          <a:prstGeom prst="rect">
            <a:avLst/>
          </a:prstGeom>
          <a:noFill/>
        </p:spPr>
        <p:txBody>
          <a:bodyPr wrap="square" rtlCol="0">
            <a:spAutoFit/>
          </a:bodyPr>
          <a:lstStyle/>
          <a:p>
            <a:pPr algn="ctr"/>
            <a:r>
              <a:rPr lang="en-US" sz="3200" b="1" dirty="0">
                <a:solidFill>
                  <a:schemeClr val="bg1"/>
                </a:solidFill>
              </a:rPr>
              <a:t>84.5 %</a:t>
            </a:r>
          </a:p>
        </p:txBody>
      </p:sp>
      <p:sp>
        <p:nvSpPr>
          <p:cNvPr id="11" name="Partial Circle 10">
            <a:extLst>
              <a:ext uri="{FF2B5EF4-FFF2-40B4-BE49-F238E27FC236}">
                <a16:creationId xmlns:a16="http://schemas.microsoft.com/office/drawing/2014/main" id="{6D5B877F-4AB4-4B7E-A72D-B01CC833A4D6}"/>
              </a:ext>
            </a:extLst>
          </p:cNvPr>
          <p:cNvSpPr/>
          <p:nvPr/>
        </p:nvSpPr>
        <p:spPr>
          <a:xfrm>
            <a:off x="3726938" y="1758367"/>
            <a:ext cx="2037901" cy="1812409"/>
          </a:xfrm>
          <a:prstGeom prst="pie">
            <a:avLst>
              <a:gd name="adj1" fmla="val 20129707"/>
              <a:gd name="adj2" fmla="val 1620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A8FF167-CD81-494A-A93E-F72F7C0551D6}"/>
              </a:ext>
            </a:extLst>
          </p:cNvPr>
          <p:cNvSpPr txBox="1"/>
          <p:nvPr/>
        </p:nvSpPr>
        <p:spPr>
          <a:xfrm>
            <a:off x="4046852" y="2639195"/>
            <a:ext cx="1434353" cy="584775"/>
          </a:xfrm>
          <a:prstGeom prst="rect">
            <a:avLst/>
          </a:prstGeom>
          <a:noFill/>
        </p:spPr>
        <p:txBody>
          <a:bodyPr wrap="square" rtlCol="0">
            <a:spAutoFit/>
          </a:bodyPr>
          <a:lstStyle/>
          <a:p>
            <a:pPr algn="ctr"/>
            <a:r>
              <a:rPr lang="en-US" sz="3200" b="1" dirty="0">
                <a:solidFill>
                  <a:schemeClr val="bg1"/>
                </a:solidFill>
              </a:rPr>
              <a:t>79.8 %</a:t>
            </a:r>
          </a:p>
        </p:txBody>
      </p:sp>
      <p:sp>
        <p:nvSpPr>
          <p:cNvPr id="13" name="Partial Circle 12">
            <a:extLst>
              <a:ext uri="{FF2B5EF4-FFF2-40B4-BE49-F238E27FC236}">
                <a16:creationId xmlns:a16="http://schemas.microsoft.com/office/drawing/2014/main" id="{7B28064E-48D8-42D5-A60F-DDF67CEE3933}"/>
              </a:ext>
            </a:extLst>
          </p:cNvPr>
          <p:cNvSpPr/>
          <p:nvPr/>
        </p:nvSpPr>
        <p:spPr>
          <a:xfrm>
            <a:off x="5598736" y="4101774"/>
            <a:ext cx="2037901" cy="1812409"/>
          </a:xfrm>
          <a:prstGeom prst="pie">
            <a:avLst>
              <a:gd name="adj1" fmla="val 18048837"/>
              <a:gd name="adj2" fmla="val 1620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tial Circle 14">
            <a:extLst>
              <a:ext uri="{FF2B5EF4-FFF2-40B4-BE49-F238E27FC236}">
                <a16:creationId xmlns:a16="http://schemas.microsoft.com/office/drawing/2014/main" id="{D98B89B1-59E4-402D-B44C-C5E7F0598FCC}"/>
              </a:ext>
            </a:extLst>
          </p:cNvPr>
          <p:cNvSpPr/>
          <p:nvPr/>
        </p:nvSpPr>
        <p:spPr>
          <a:xfrm>
            <a:off x="2270128" y="4063389"/>
            <a:ext cx="2037901" cy="1812409"/>
          </a:xfrm>
          <a:prstGeom prst="pie">
            <a:avLst>
              <a:gd name="adj1" fmla="val 20503529"/>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5CB07A87-59CB-408E-A848-5BED3B3CF01E}"/>
              </a:ext>
            </a:extLst>
          </p:cNvPr>
          <p:cNvSpPr txBox="1"/>
          <p:nvPr/>
        </p:nvSpPr>
        <p:spPr>
          <a:xfrm>
            <a:off x="2674081" y="5009633"/>
            <a:ext cx="1434353" cy="584775"/>
          </a:xfrm>
          <a:prstGeom prst="rect">
            <a:avLst/>
          </a:prstGeom>
          <a:noFill/>
        </p:spPr>
        <p:txBody>
          <a:bodyPr wrap="square" rtlCol="0">
            <a:spAutoFit/>
          </a:bodyPr>
          <a:lstStyle/>
          <a:p>
            <a:pPr algn="ctr"/>
            <a:r>
              <a:rPr lang="en-US" sz="3200" b="1" dirty="0"/>
              <a:t>77.6 %</a:t>
            </a:r>
          </a:p>
        </p:txBody>
      </p:sp>
      <p:sp>
        <p:nvSpPr>
          <p:cNvPr id="17" name="Partial Circle 16">
            <a:extLst>
              <a:ext uri="{FF2B5EF4-FFF2-40B4-BE49-F238E27FC236}">
                <a16:creationId xmlns:a16="http://schemas.microsoft.com/office/drawing/2014/main" id="{F9B702A6-BE66-4A51-B612-2DF6D57B077F}"/>
              </a:ext>
            </a:extLst>
          </p:cNvPr>
          <p:cNvSpPr/>
          <p:nvPr/>
        </p:nvSpPr>
        <p:spPr>
          <a:xfrm>
            <a:off x="7043883" y="1745531"/>
            <a:ext cx="2037901" cy="1812409"/>
          </a:xfrm>
          <a:prstGeom prst="pie">
            <a:avLst>
              <a:gd name="adj1" fmla="val 18301843"/>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EBDA6531-DFB6-4A34-8FE4-29F66ECA3549}"/>
              </a:ext>
            </a:extLst>
          </p:cNvPr>
          <p:cNvSpPr txBox="1"/>
          <p:nvPr/>
        </p:nvSpPr>
        <p:spPr>
          <a:xfrm>
            <a:off x="7475850" y="2632398"/>
            <a:ext cx="1434353" cy="584775"/>
          </a:xfrm>
          <a:prstGeom prst="rect">
            <a:avLst/>
          </a:prstGeom>
          <a:noFill/>
        </p:spPr>
        <p:txBody>
          <a:bodyPr wrap="square" rtlCol="0">
            <a:spAutoFit/>
          </a:bodyPr>
          <a:lstStyle/>
          <a:p>
            <a:pPr algn="ctr"/>
            <a:r>
              <a:rPr lang="en-US" sz="3200" b="1" dirty="0">
                <a:solidFill>
                  <a:schemeClr val="bg1"/>
                </a:solidFill>
              </a:rPr>
              <a:t>87.9 %</a:t>
            </a:r>
          </a:p>
        </p:txBody>
      </p:sp>
      <p:sp>
        <p:nvSpPr>
          <p:cNvPr id="19" name="TextBox 18">
            <a:extLst>
              <a:ext uri="{FF2B5EF4-FFF2-40B4-BE49-F238E27FC236}">
                <a16:creationId xmlns:a16="http://schemas.microsoft.com/office/drawing/2014/main" id="{10F55993-9989-4090-9FD5-9514E6542F6E}"/>
              </a:ext>
            </a:extLst>
          </p:cNvPr>
          <p:cNvSpPr txBox="1"/>
          <p:nvPr/>
        </p:nvSpPr>
        <p:spPr>
          <a:xfrm>
            <a:off x="6021738" y="5035738"/>
            <a:ext cx="1434353" cy="584775"/>
          </a:xfrm>
          <a:prstGeom prst="rect">
            <a:avLst/>
          </a:prstGeom>
          <a:noFill/>
        </p:spPr>
        <p:txBody>
          <a:bodyPr wrap="square" rtlCol="0">
            <a:spAutoFit/>
          </a:bodyPr>
          <a:lstStyle/>
          <a:p>
            <a:pPr algn="ctr"/>
            <a:r>
              <a:rPr lang="en-US" sz="3200" b="1" dirty="0">
                <a:solidFill>
                  <a:sysClr val="windowText" lastClr="000000"/>
                </a:solidFill>
              </a:rPr>
              <a:t>89.1 %</a:t>
            </a:r>
          </a:p>
        </p:txBody>
      </p:sp>
      <p:sp>
        <p:nvSpPr>
          <p:cNvPr id="20" name="Partial Circle 19">
            <a:extLst>
              <a:ext uri="{FF2B5EF4-FFF2-40B4-BE49-F238E27FC236}">
                <a16:creationId xmlns:a16="http://schemas.microsoft.com/office/drawing/2014/main" id="{646BC561-DF75-4E9C-926A-1B3CA387F4B4}"/>
              </a:ext>
            </a:extLst>
          </p:cNvPr>
          <p:cNvSpPr/>
          <p:nvPr/>
        </p:nvSpPr>
        <p:spPr>
          <a:xfrm>
            <a:off x="8924271" y="4082724"/>
            <a:ext cx="2037901" cy="1812409"/>
          </a:xfrm>
          <a:prstGeom prst="pie">
            <a:avLst>
              <a:gd name="adj1" fmla="val 19217351"/>
              <a:gd name="adj2" fmla="val 162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 name="TextBox 20">
            <a:extLst>
              <a:ext uri="{FF2B5EF4-FFF2-40B4-BE49-F238E27FC236}">
                <a16:creationId xmlns:a16="http://schemas.microsoft.com/office/drawing/2014/main" id="{8022C4E1-9CD8-4DCC-9CBC-A0849091D21E}"/>
              </a:ext>
            </a:extLst>
          </p:cNvPr>
          <p:cNvSpPr txBox="1"/>
          <p:nvPr/>
        </p:nvSpPr>
        <p:spPr>
          <a:xfrm>
            <a:off x="9360102" y="5035738"/>
            <a:ext cx="1434353" cy="584775"/>
          </a:xfrm>
          <a:prstGeom prst="rect">
            <a:avLst/>
          </a:prstGeom>
          <a:noFill/>
        </p:spPr>
        <p:txBody>
          <a:bodyPr wrap="square" rtlCol="0">
            <a:spAutoFit/>
          </a:bodyPr>
          <a:lstStyle/>
          <a:p>
            <a:pPr algn="ctr"/>
            <a:r>
              <a:rPr lang="en-US" sz="3200" b="1" dirty="0">
                <a:solidFill>
                  <a:sysClr val="windowText" lastClr="000000"/>
                </a:solidFill>
              </a:rPr>
              <a:t>82.6 %</a:t>
            </a:r>
          </a:p>
        </p:txBody>
      </p:sp>
      <p:sp>
        <p:nvSpPr>
          <p:cNvPr id="22" name="TextBox 21">
            <a:extLst>
              <a:ext uri="{FF2B5EF4-FFF2-40B4-BE49-F238E27FC236}">
                <a16:creationId xmlns:a16="http://schemas.microsoft.com/office/drawing/2014/main" id="{87959768-A3EA-4600-8E4B-B6F56430F8A9}"/>
              </a:ext>
            </a:extLst>
          </p:cNvPr>
          <p:cNvSpPr txBox="1"/>
          <p:nvPr/>
        </p:nvSpPr>
        <p:spPr>
          <a:xfrm>
            <a:off x="667391" y="1399658"/>
            <a:ext cx="1819836" cy="369332"/>
          </a:xfrm>
          <a:prstGeom prst="rect">
            <a:avLst/>
          </a:prstGeom>
          <a:noFill/>
        </p:spPr>
        <p:txBody>
          <a:bodyPr wrap="square" rtlCol="0">
            <a:spAutoFit/>
          </a:bodyPr>
          <a:lstStyle/>
          <a:p>
            <a:r>
              <a:rPr lang="en-US" b="1" dirty="0"/>
              <a:t>WHITE, ALONE</a:t>
            </a:r>
          </a:p>
        </p:txBody>
      </p:sp>
      <p:sp>
        <p:nvSpPr>
          <p:cNvPr id="23" name="TextBox 22">
            <a:extLst>
              <a:ext uri="{FF2B5EF4-FFF2-40B4-BE49-F238E27FC236}">
                <a16:creationId xmlns:a16="http://schemas.microsoft.com/office/drawing/2014/main" id="{B71BCCC6-F066-4C65-8AF6-0CE26756691C}"/>
              </a:ext>
            </a:extLst>
          </p:cNvPr>
          <p:cNvSpPr txBox="1"/>
          <p:nvPr/>
        </p:nvSpPr>
        <p:spPr>
          <a:xfrm>
            <a:off x="3223441" y="1359584"/>
            <a:ext cx="3153775" cy="369332"/>
          </a:xfrm>
          <a:prstGeom prst="rect">
            <a:avLst/>
          </a:prstGeom>
          <a:noFill/>
        </p:spPr>
        <p:txBody>
          <a:bodyPr wrap="square" rtlCol="0">
            <a:spAutoFit/>
          </a:bodyPr>
          <a:lstStyle/>
          <a:p>
            <a:pPr algn="ctr"/>
            <a:r>
              <a:rPr lang="en-US" b="1" dirty="0"/>
              <a:t>BLACK OR AFRICAN AMERICAN</a:t>
            </a:r>
          </a:p>
        </p:txBody>
      </p:sp>
      <p:sp>
        <p:nvSpPr>
          <p:cNvPr id="24" name="TextBox 23">
            <a:extLst>
              <a:ext uri="{FF2B5EF4-FFF2-40B4-BE49-F238E27FC236}">
                <a16:creationId xmlns:a16="http://schemas.microsoft.com/office/drawing/2014/main" id="{FDF78329-D84E-4D67-A326-5CF82AEC9D27}"/>
              </a:ext>
            </a:extLst>
          </p:cNvPr>
          <p:cNvSpPr txBox="1"/>
          <p:nvPr/>
        </p:nvSpPr>
        <p:spPr>
          <a:xfrm>
            <a:off x="6799247" y="1397515"/>
            <a:ext cx="2689411" cy="369332"/>
          </a:xfrm>
          <a:prstGeom prst="rect">
            <a:avLst/>
          </a:prstGeom>
          <a:noFill/>
        </p:spPr>
        <p:txBody>
          <a:bodyPr wrap="square" rtlCol="0">
            <a:spAutoFit/>
          </a:bodyPr>
          <a:lstStyle/>
          <a:p>
            <a:pPr algn="ctr"/>
            <a:r>
              <a:rPr lang="en-US" b="1" dirty="0"/>
              <a:t>ASIAN, ALONE</a:t>
            </a:r>
          </a:p>
        </p:txBody>
      </p:sp>
      <p:sp>
        <p:nvSpPr>
          <p:cNvPr id="25" name="TextBox 24">
            <a:extLst>
              <a:ext uri="{FF2B5EF4-FFF2-40B4-BE49-F238E27FC236}">
                <a16:creationId xmlns:a16="http://schemas.microsoft.com/office/drawing/2014/main" id="{E16BBC93-AE4E-4DA4-8E29-B08F8FD9644B}"/>
              </a:ext>
            </a:extLst>
          </p:cNvPr>
          <p:cNvSpPr txBox="1"/>
          <p:nvPr/>
        </p:nvSpPr>
        <p:spPr>
          <a:xfrm>
            <a:off x="1882075" y="3683656"/>
            <a:ext cx="2689411" cy="369332"/>
          </a:xfrm>
          <a:prstGeom prst="rect">
            <a:avLst/>
          </a:prstGeom>
          <a:noFill/>
        </p:spPr>
        <p:txBody>
          <a:bodyPr wrap="square" rtlCol="0">
            <a:spAutoFit/>
          </a:bodyPr>
          <a:lstStyle/>
          <a:p>
            <a:pPr algn="ctr"/>
            <a:r>
              <a:rPr lang="en-US" b="1" dirty="0"/>
              <a:t>OTHER RACE</a:t>
            </a:r>
          </a:p>
        </p:txBody>
      </p:sp>
      <p:sp>
        <p:nvSpPr>
          <p:cNvPr id="26" name="TextBox 25">
            <a:extLst>
              <a:ext uri="{FF2B5EF4-FFF2-40B4-BE49-F238E27FC236}">
                <a16:creationId xmlns:a16="http://schemas.microsoft.com/office/drawing/2014/main" id="{A71EDDE4-4AFE-4E42-AB10-BE207B7A115B}"/>
              </a:ext>
            </a:extLst>
          </p:cNvPr>
          <p:cNvSpPr txBox="1"/>
          <p:nvPr/>
        </p:nvSpPr>
        <p:spPr>
          <a:xfrm>
            <a:off x="5265122" y="3737530"/>
            <a:ext cx="2689411" cy="369332"/>
          </a:xfrm>
          <a:prstGeom prst="rect">
            <a:avLst/>
          </a:prstGeom>
          <a:noFill/>
        </p:spPr>
        <p:txBody>
          <a:bodyPr wrap="square" rtlCol="0">
            <a:spAutoFit/>
          </a:bodyPr>
          <a:lstStyle/>
          <a:p>
            <a:pPr algn="ctr"/>
            <a:r>
              <a:rPr lang="en-US" b="1" dirty="0"/>
              <a:t>TWO OR MORE RACES</a:t>
            </a:r>
          </a:p>
        </p:txBody>
      </p:sp>
      <p:sp>
        <p:nvSpPr>
          <p:cNvPr id="27" name="TextBox 26">
            <a:extLst>
              <a:ext uri="{FF2B5EF4-FFF2-40B4-BE49-F238E27FC236}">
                <a16:creationId xmlns:a16="http://schemas.microsoft.com/office/drawing/2014/main" id="{7623575B-FB59-45E2-9318-9C4ADD5FE46F}"/>
              </a:ext>
            </a:extLst>
          </p:cNvPr>
          <p:cNvSpPr txBox="1"/>
          <p:nvPr/>
        </p:nvSpPr>
        <p:spPr>
          <a:xfrm>
            <a:off x="8634527" y="3737530"/>
            <a:ext cx="2689411" cy="369332"/>
          </a:xfrm>
          <a:prstGeom prst="rect">
            <a:avLst/>
          </a:prstGeom>
          <a:noFill/>
        </p:spPr>
        <p:txBody>
          <a:bodyPr wrap="square" rtlCol="0">
            <a:spAutoFit/>
          </a:bodyPr>
          <a:lstStyle/>
          <a:p>
            <a:pPr algn="ctr"/>
            <a:r>
              <a:rPr lang="en-US" b="1" dirty="0"/>
              <a:t>LATINO OR HISPANIC</a:t>
            </a:r>
          </a:p>
        </p:txBody>
      </p:sp>
      <p:sp>
        <p:nvSpPr>
          <p:cNvPr id="33" name="TextBox 32">
            <a:extLst>
              <a:ext uri="{FF2B5EF4-FFF2-40B4-BE49-F238E27FC236}">
                <a16:creationId xmlns:a16="http://schemas.microsoft.com/office/drawing/2014/main" id="{C880CAF6-1BDB-4493-8702-A7738C24E825}"/>
              </a:ext>
            </a:extLst>
          </p:cNvPr>
          <p:cNvSpPr txBox="1"/>
          <p:nvPr/>
        </p:nvSpPr>
        <p:spPr>
          <a:xfrm flipH="1">
            <a:off x="3781377" y="618108"/>
            <a:ext cx="2037901" cy="338554"/>
          </a:xfrm>
          <a:prstGeom prst="rect">
            <a:avLst/>
          </a:prstGeom>
          <a:noFill/>
        </p:spPr>
        <p:txBody>
          <a:bodyPr wrap="square" rtlCol="0">
            <a:spAutoFit/>
          </a:bodyPr>
          <a:lstStyle/>
          <a:p>
            <a:pPr algn="ctr"/>
            <a:r>
              <a:rPr lang="en-US" sz="1600" b="1" dirty="0">
                <a:solidFill>
                  <a:schemeClr val="bg1"/>
                </a:solidFill>
              </a:rPr>
              <a:t>13</a:t>
            </a:r>
          </a:p>
        </p:txBody>
      </p:sp>
    </p:spTree>
    <p:extLst>
      <p:ext uri="{BB962C8B-B14F-4D97-AF65-F5344CB8AC3E}">
        <p14:creationId xmlns:p14="http://schemas.microsoft.com/office/powerpoint/2010/main" val="312262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546-A9B2-487D-A0B3-AC97B1218C47}"/>
              </a:ext>
            </a:extLst>
          </p:cNvPr>
          <p:cNvSpPr>
            <a:spLocks noGrp="1"/>
          </p:cNvSpPr>
          <p:nvPr>
            <p:ph type="title"/>
          </p:nvPr>
        </p:nvSpPr>
        <p:spPr/>
        <p:txBody>
          <a:bodyPr>
            <a:normAutofit fontScale="90000"/>
          </a:bodyPr>
          <a:lstStyle/>
          <a:p>
            <a:r>
              <a:rPr lang="en-US" dirty="0">
                <a:solidFill>
                  <a:schemeClr val="bg1"/>
                </a:solidFill>
              </a:rPr>
              <a:t>Map #3: Health Insurance</a:t>
            </a:r>
          </a:p>
        </p:txBody>
      </p:sp>
      <p:sp>
        <p:nvSpPr>
          <p:cNvPr id="14" name="Rectangle 13">
            <a:extLst>
              <a:ext uri="{FF2B5EF4-FFF2-40B4-BE49-F238E27FC236}">
                <a16:creationId xmlns:a16="http://schemas.microsoft.com/office/drawing/2014/main" id="{1779E77C-234B-49CE-938E-AF321DA5940D}"/>
              </a:ext>
            </a:extLst>
          </p:cNvPr>
          <p:cNvSpPr/>
          <p:nvPr/>
        </p:nvSpPr>
        <p:spPr>
          <a:xfrm>
            <a:off x="432000" y="1581835"/>
            <a:ext cx="5321100" cy="1200329"/>
          </a:xfrm>
          <a:prstGeom prst="rect">
            <a:avLst/>
          </a:prstGeom>
        </p:spPr>
        <p:txBody>
          <a:bodyPr wrap="square">
            <a:spAutoFit/>
          </a:bodyPr>
          <a:lstStyle/>
          <a:p>
            <a:r>
              <a:rPr lang="en-US" sz="2400" b="1" dirty="0">
                <a:latin typeface="Arial Narrow" panose="020B0606020202030204" pitchFamily="34" charset="0"/>
                <a:ea typeface="Trebuchet MS" panose="020B0603020202020204" pitchFamily="34" charset="0"/>
                <a:cs typeface="Times New Roman" panose="02020603050405020304" pitchFamily="18" charset="0"/>
              </a:rPr>
              <a:t>Communities with high Infant Mortality Rates and high rates of un-insured residents.  </a:t>
            </a:r>
            <a:endParaRPr lang="en-US" sz="2400" dirty="0"/>
          </a:p>
        </p:txBody>
      </p:sp>
      <p:sp>
        <p:nvSpPr>
          <p:cNvPr id="15" name="Rectangle 14">
            <a:extLst>
              <a:ext uri="{FF2B5EF4-FFF2-40B4-BE49-F238E27FC236}">
                <a16:creationId xmlns:a16="http://schemas.microsoft.com/office/drawing/2014/main" id="{B2D20C5E-4D74-40BD-9C34-98C71D723FA3}"/>
              </a:ext>
            </a:extLst>
          </p:cNvPr>
          <p:cNvSpPr/>
          <p:nvPr/>
        </p:nvSpPr>
        <p:spPr>
          <a:xfrm>
            <a:off x="742950" y="2899529"/>
            <a:ext cx="4661594" cy="3046988"/>
          </a:xfrm>
          <a:prstGeom prst="rect">
            <a:avLst/>
          </a:prstGeom>
        </p:spPr>
        <p:txBody>
          <a:bodyPr wrap="square">
            <a:spAutoFit/>
          </a:bodyPr>
          <a:lstStyle/>
          <a:p>
            <a:pPr marL="285750" indent="-285750">
              <a:buFont typeface="Arial" panose="020B0604020202020204" pitchFamily="34" charset="0"/>
              <a:buChar char="•"/>
            </a:pPr>
            <a:r>
              <a:rPr lang="en-US" sz="2400" dirty="0"/>
              <a:t>33157 (West Perrine/Cutler Bay)</a:t>
            </a:r>
          </a:p>
          <a:p>
            <a:pPr marL="285750" indent="-285750">
              <a:buFont typeface="Arial" panose="020B0604020202020204" pitchFamily="34" charset="0"/>
              <a:buChar char="•"/>
            </a:pPr>
            <a:r>
              <a:rPr lang="en-US" sz="2400" dirty="0"/>
              <a:t>33032(Princeton/</a:t>
            </a:r>
            <a:r>
              <a:rPr lang="en-US" sz="2400" dirty="0" err="1"/>
              <a:t>Naranja</a:t>
            </a:r>
            <a:r>
              <a:rPr lang="en-US" sz="2400" dirty="0"/>
              <a:t>)</a:t>
            </a:r>
          </a:p>
          <a:p>
            <a:pPr marL="285750" indent="-285750">
              <a:buFont typeface="Arial" panose="020B0604020202020204" pitchFamily="34" charset="0"/>
              <a:buChar char="•"/>
            </a:pPr>
            <a:r>
              <a:rPr lang="en-US" sz="2400" dirty="0"/>
              <a:t>33033(Homestead)</a:t>
            </a:r>
          </a:p>
          <a:p>
            <a:pPr marL="285750" indent="-285750">
              <a:buFont typeface="Arial" panose="020B0604020202020204" pitchFamily="34" charset="0"/>
              <a:buChar char="•"/>
            </a:pPr>
            <a:r>
              <a:rPr lang="en-US" sz="2400" dirty="0"/>
              <a:t>33039(Homestead)</a:t>
            </a:r>
          </a:p>
          <a:p>
            <a:pPr marL="285750" indent="-285750">
              <a:buFont typeface="Arial" panose="020B0604020202020204" pitchFamily="34" charset="0"/>
              <a:buChar char="•"/>
            </a:pPr>
            <a:r>
              <a:rPr lang="en-US" sz="2400" dirty="0"/>
              <a:t>33030 (Homestead)</a:t>
            </a:r>
          </a:p>
          <a:p>
            <a:pPr marL="285750" indent="-285750">
              <a:buFont typeface="Arial" panose="020B0604020202020204" pitchFamily="34" charset="0"/>
              <a:buChar char="•"/>
            </a:pPr>
            <a:r>
              <a:rPr lang="en-US" sz="2400" dirty="0"/>
              <a:t>33031 (Redland)</a:t>
            </a:r>
          </a:p>
          <a:p>
            <a:pPr marL="285750" indent="-285750">
              <a:buFont typeface="Arial" panose="020B0604020202020204" pitchFamily="34" charset="0"/>
              <a:buChar char="•"/>
            </a:pPr>
            <a:r>
              <a:rPr lang="en-US" sz="2400" dirty="0"/>
              <a:t>33034 (Florida City)</a:t>
            </a:r>
          </a:p>
          <a:p>
            <a:pPr marL="285750" indent="-285750">
              <a:buFont typeface="Arial" panose="020B0604020202020204" pitchFamily="34" charset="0"/>
              <a:buChar char="•"/>
            </a:pPr>
            <a:r>
              <a:rPr lang="en-US" sz="2400" dirty="0"/>
              <a:t>33170 (</a:t>
            </a:r>
            <a:r>
              <a:rPr lang="en-US" sz="2400" dirty="0" err="1"/>
              <a:t>Goulds</a:t>
            </a:r>
            <a:r>
              <a:rPr lang="en-US" sz="2400" dirty="0"/>
              <a:t>/Princeton)</a:t>
            </a:r>
          </a:p>
        </p:txBody>
      </p:sp>
      <p:pic>
        <p:nvPicPr>
          <p:cNvPr id="6" name="Picture 5" descr="Doctor with a patient">
            <a:extLst>
              <a:ext uri="{FF2B5EF4-FFF2-40B4-BE49-F238E27FC236}">
                <a16:creationId xmlns:a16="http://schemas.microsoft.com/office/drawing/2014/main" id="{7FA90A9A-795A-4876-9524-8C5FAB8D2E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544" y="1637011"/>
            <a:ext cx="6404226" cy="4269484"/>
          </a:xfrm>
          <a:prstGeom prst="rect">
            <a:avLst/>
          </a:prstGeom>
        </p:spPr>
      </p:pic>
    </p:spTree>
    <p:extLst>
      <p:ext uri="{BB962C8B-B14F-4D97-AF65-F5344CB8AC3E}">
        <p14:creationId xmlns:p14="http://schemas.microsoft.com/office/powerpoint/2010/main" val="3785924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79899-7E38-4E81-84E6-AE38436B071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93647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1F9-662C-45E5-9C09-CB4E1CFAF75A}"/>
              </a:ext>
            </a:extLst>
          </p:cNvPr>
          <p:cNvSpPr>
            <a:spLocks noGrp="1"/>
          </p:cNvSpPr>
          <p:nvPr>
            <p:ph type="title"/>
          </p:nvPr>
        </p:nvSpPr>
        <p:spPr/>
        <p:txBody>
          <a:bodyPr/>
          <a:lstStyle/>
          <a:p>
            <a:r>
              <a:rPr lang="en-US" dirty="0">
                <a:solidFill>
                  <a:schemeClr val="bg1"/>
                </a:solidFill>
              </a:rPr>
              <a:t>Resources For The Community</a:t>
            </a:r>
          </a:p>
        </p:txBody>
      </p:sp>
      <p:sp>
        <p:nvSpPr>
          <p:cNvPr id="4" name="Content Placeholder 3">
            <a:extLst>
              <a:ext uri="{FF2B5EF4-FFF2-40B4-BE49-F238E27FC236}">
                <a16:creationId xmlns:a16="http://schemas.microsoft.com/office/drawing/2014/main" id="{64721E60-F1C2-44ED-BB4A-6CC9F01D98E2}"/>
              </a:ext>
            </a:extLst>
          </p:cNvPr>
          <p:cNvSpPr>
            <a:spLocks noGrp="1"/>
          </p:cNvSpPr>
          <p:nvPr>
            <p:ph idx="1"/>
          </p:nvPr>
        </p:nvSpPr>
        <p:spPr>
          <a:xfrm>
            <a:off x="429846" y="1398187"/>
            <a:ext cx="11332307" cy="834901"/>
          </a:xfrm>
        </p:spPr>
        <p:txBody>
          <a:bodyPr/>
          <a:lstStyle/>
          <a:p>
            <a:pPr algn="ctr"/>
            <a:r>
              <a:rPr lang="en-US" b="1" dirty="0" err="1"/>
              <a:t>HealthyMiamiDade.Org</a:t>
            </a:r>
            <a:endParaRPr lang="en-US" b="1" dirty="0"/>
          </a:p>
          <a:p>
            <a:pPr algn="ctr"/>
            <a:r>
              <a:rPr lang="en-US" dirty="0"/>
              <a:t>Visit the website to find resources and services near you</a:t>
            </a:r>
          </a:p>
        </p:txBody>
      </p:sp>
      <p:pic>
        <p:nvPicPr>
          <p:cNvPr id="7" name="Picture 6" descr="A screenshot of a cell phone&#10;&#10;Description automatically generated">
            <a:extLst>
              <a:ext uri="{FF2B5EF4-FFF2-40B4-BE49-F238E27FC236}">
                <a16:creationId xmlns:a16="http://schemas.microsoft.com/office/drawing/2014/main" id="{2AFF883C-E52D-4DF2-8A7F-9F6D684ED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6942" y="2333563"/>
            <a:ext cx="9198116" cy="3821838"/>
          </a:xfrm>
          <a:prstGeom prst="rect">
            <a:avLst/>
          </a:prstGeom>
        </p:spPr>
      </p:pic>
    </p:spTree>
    <p:extLst>
      <p:ext uri="{BB962C8B-B14F-4D97-AF65-F5344CB8AC3E}">
        <p14:creationId xmlns:p14="http://schemas.microsoft.com/office/powerpoint/2010/main" val="232772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630362"/>
            <a:ext cx="11944350" cy="4862513"/>
          </a:xfrm>
        </p:spPr>
        <p:txBody>
          <a:bodyPr/>
          <a:lstStyle/>
          <a:p>
            <a:pPr marL="457200" lvl="0" indent="-457200">
              <a:buFont typeface="+mj-lt"/>
              <a:buAutoNum type="arabicPeriod"/>
            </a:pPr>
            <a:r>
              <a:rPr lang="en-US" sz="2000" dirty="0"/>
              <a:t>United States Census Bureau (</a:t>
            </a:r>
            <a:r>
              <a:rPr lang="en-US" sz="2000" dirty="0" err="1"/>
              <a:t>n.d</a:t>
            </a:r>
            <a:r>
              <a:rPr lang="en-US" sz="2000" dirty="0"/>
              <a:t>) </a:t>
            </a:r>
            <a:r>
              <a:rPr lang="en-US" sz="2000" u="sng" dirty="0">
                <a:hlinkClick r:id="rId2"/>
              </a:rPr>
              <a:t>https://www.census.gov/quickfacts/fact/table/miamidadecountyflorida/POP060210</a:t>
            </a:r>
            <a:r>
              <a:rPr lang="en-US" sz="2000" dirty="0"/>
              <a:t> </a:t>
            </a:r>
          </a:p>
          <a:p>
            <a:pPr marL="457200" lvl="0" indent="-457200">
              <a:buFont typeface="+mj-lt"/>
              <a:buAutoNum type="arabicPeriod"/>
            </a:pPr>
            <a:r>
              <a:rPr lang="en-US" sz="2000" dirty="0"/>
              <a:t>Centers for Disease Control and Prevention. (2019). Infant Mortality. </a:t>
            </a:r>
            <a:r>
              <a:rPr lang="en-US" sz="2000" u="sng" dirty="0">
                <a:hlinkClick r:id="rId3"/>
              </a:rPr>
              <a:t>https://www.cdc.gov/reproductivehealth/maternalinfanthealth/infantmortality.htm</a:t>
            </a:r>
            <a:endParaRPr lang="en-US" sz="2000" dirty="0"/>
          </a:p>
          <a:p>
            <a:pPr marL="457200" lvl="0" indent="-457200">
              <a:buFont typeface="+mj-lt"/>
              <a:buAutoNum type="arabicPeriod"/>
            </a:pPr>
            <a:r>
              <a:rPr lang="en-US" sz="2000" dirty="0"/>
              <a:t>Florida Department of Health, Division of Public Health Statistics &amp; Performance Management. (2020) Infant Deaths. </a:t>
            </a:r>
            <a:r>
              <a:rPr lang="en-US" sz="2000" u="sng" dirty="0">
                <a:hlinkClick r:id="rId4"/>
              </a:rPr>
              <a:t>http://www.flhealthcharts.com/charts/DataViewer/InfantDeathViewer/InfantDeathViewer.aspx?indNumber=0053</a:t>
            </a:r>
            <a:endParaRPr lang="en-US" sz="2000" dirty="0"/>
          </a:p>
          <a:p>
            <a:pPr marL="457200" lvl="0" indent="-457200">
              <a:buFont typeface="+mj-lt"/>
              <a:buAutoNum type="arabicPeriod"/>
            </a:pPr>
            <a:r>
              <a:rPr lang="en-US" sz="2000" dirty="0"/>
              <a:t>Centers for Disease Control and Prevention. (2020). Pregnancy Mortality Surveillance System. </a:t>
            </a:r>
            <a:r>
              <a:rPr lang="en-US" sz="2000" u="sng" dirty="0">
                <a:hlinkClick r:id="rId5"/>
              </a:rPr>
              <a:t>https://www.cdc.gov/reproductivehealth/maternal-mortality/pregnancy-mortality-surveillance-system.htm</a:t>
            </a:r>
            <a:endParaRPr lang="en-US" sz="2000" dirty="0"/>
          </a:p>
          <a:p>
            <a:pPr marL="457200" lvl="0" indent="-457200">
              <a:buFont typeface="+mj-lt"/>
              <a:buAutoNum type="arabicPeriod"/>
            </a:pPr>
            <a:r>
              <a:rPr lang="en-US" sz="2000" dirty="0"/>
              <a:t>Florida Department of Health, Division of Public Health Statistics &amp; Performance Management. (2020). Maternal Deaths. </a:t>
            </a:r>
            <a:r>
              <a:rPr lang="en-US" sz="2000" u="sng" dirty="0">
                <a:hlinkClick r:id="rId6"/>
              </a:rPr>
              <a:t>http://www.flhealthcharts.com/charts/DataViewer/InfantDeathViewer/InfantDeathViewer.aspx?indNumber=0392</a:t>
            </a: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24232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466850"/>
            <a:ext cx="11944350" cy="4862513"/>
          </a:xfrm>
        </p:spPr>
        <p:txBody>
          <a:bodyPr/>
          <a:lstStyle/>
          <a:p>
            <a:pPr marL="457200" lvl="0" indent="-457200">
              <a:buFont typeface="+mj-lt"/>
              <a:buAutoNum type="arabicPeriod" startAt="6"/>
            </a:pPr>
            <a:r>
              <a:rPr lang="en-US" sz="2000" dirty="0"/>
              <a:t>Health Council of South Florida, Inc. &amp; Florida Department of Health in Miami-Dade County (2020). Environmental public health tracking project. </a:t>
            </a:r>
          </a:p>
          <a:p>
            <a:pPr marL="457200" lvl="0" indent="-457200">
              <a:buFont typeface="+mj-lt"/>
              <a:buAutoNum type="arabicPeriod" startAt="6"/>
            </a:pPr>
            <a:r>
              <a:rPr lang="en-US" sz="2000" dirty="0"/>
              <a:t>Centers for Disease Control and Prevention. (2016). National environmental public health tracking: reproductive and birth outcomes. </a:t>
            </a:r>
            <a:r>
              <a:rPr lang="en-US" sz="2000" u="sng" dirty="0">
                <a:hlinkClick r:id="rId2"/>
              </a:rPr>
              <a:t>https://ephtracking.cdc.gov/showRbInfantMortalityEnv.action</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covered by Medicaid. </a:t>
            </a:r>
            <a:r>
              <a:rPr lang="en-US" sz="2000" u="sng" dirty="0">
                <a:hlinkClick r:id="rId3"/>
              </a:rPr>
              <a:t>http://www.flhealthcharts.com/charts/DataViewer/BirthViewer/BirthViewer.aspx?cid=0595</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with self-pay for delivery payment source. </a:t>
            </a:r>
            <a:r>
              <a:rPr lang="en-US" sz="2000" u="sng" dirty="0">
                <a:hlinkClick r:id="rId4"/>
              </a:rPr>
              <a:t>http://www.flhealthcharts.com/charts/LoadPage.aspx?l=~/DataViewer/BirthViewer/BirthViewer.aspx?cid=0617</a:t>
            </a:r>
            <a:endParaRPr lang="en-US" sz="2000" dirty="0"/>
          </a:p>
          <a:p>
            <a:pPr marL="457200" lvl="0" indent="-457200">
              <a:buFont typeface="+mj-lt"/>
              <a:buAutoNum type="arabicPeriod" startAt="6"/>
            </a:pPr>
            <a:r>
              <a:rPr lang="en-US" sz="2000" dirty="0"/>
              <a:t>Florida Department of Health, Division of Public Health Statistics &amp; Performance Management. (2020). Births to mothers with no prenatal care. </a:t>
            </a:r>
            <a:r>
              <a:rPr lang="en-US" sz="2000" u="sng" dirty="0">
                <a:hlinkClick r:id="rId5"/>
              </a:rPr>
              <a:t>http://www.flhealthcharts.com/charts/DataViewer/BirthViewer/BirthViewer.aspx?cid=0016</a:t>
            </a:r>
            <a:endParaRPr lang="en-US" sz="2000" dirty="0"/>
          </a:p>
        </p:txBody>
      </p:sp>
    </p:spTree>
    <p:extLst>
      <p:ext uri="{BB962C8B-B14F-4D97-AF65-F5344CB8AC3E}">
        <p14:creationId xmlns:p14="http://schemas.microsoft.com/office/powerpoint/2010/main" val="3327081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DCFB-DD2B-441D-AB97-4E9F147251C6}"/>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C75C429A-54EA-4F79-91BE-74AACAD8D65F}"/>
              </a:ext>
            </a:extLst>
          </p:cNvPr>
          <p:cNvSpPr>
            <a:spLocks noGrp="1"/>
          </p:cNvSpPr>
          <p:nvPr>
            <p:ph idx="1"/>
          </p:nvPr>
        </p:nvSpPr>
        <p:spPr>
          <a:xfrm>
            <a:off x="247650" y="1314450"/>
            <a:ext cx="11106150" cy="4862513"/>
          </a:xfrm>
        </p:spPr>
        <p:txBody>
          <a:bodyPr/>
          <a:lstStyle/>
          <a:p>
            <a:pPr marL="457200" lvl="0" indent="-457200">
              <a:buFont typeface="+mj-lt"/>
              <a:buAutoNum type="arabicPeriod" startAt="11"/>
            </a:pPr>
            <a:r>
              <a:rPr lang="en-US" sz="2000" dirty="0"/>
              <a:t>Florida Department of Health, Division of Public Health Statistics &amp; Performance Management. (2020). Births with Adequate Prenatal Care (</a:t>
            </a:r>
            <a:r>
              <a:rPr lang="en-US" sz="2000" dirty="0" err="1"/>
              <a:t>Kotelchuck</a:t>
            </a:r>
            <a:r>
              <a:rPr lang="en-US" sz="2000" dirty="0"/>
              <a:t> index). </a:t>
            </a:r>
            <a:r>
              <a:rPr lang="en-US" sz="2000" u="sng" dirty="0">
                <a:hlinkClick r:id="rId2"/>
              </a:rPr>
              <a:t>http://www.flhealthcharts.com/charts/DataViewer/BirthViewer/BirthViewer.aspx?cid=0615</a:t>
            </a:r>
            <a:endParaRPr lang="en-US" sz="2000" dirty="0"/>
          </a:p>
          <a:p>
            <a:pPr marL="457200" lvl="0" indent="-457200">
              <a:buFont typeface="+mj-lt"/>
              <a:buAutoNum type="arabicPeriod" startAt="11"/>
            </a:pPr>
            <a:r>
              <a:rPr lang="en-US" sz="2000" dirty="0"/>
              <a:t>Institute of Medicine- Committee on the Consequences of </a:t>
            </a:r>
            <a:r>
              <a:rPr lang="en-US" sz="2000" dirty="0" err="1"/>
              <a:t>Uninsurance</a:t>
            </a:r>
            <a:r>
              <a:rPr lang="en-US" sz="2000" dirty="0"/>
              <a:t>. (2002). National Academies Press: Washington DC. </a:t>
            </a:r>
            <a:r>
              <a:rPr lang="en-US" sz="2000" dirty="0">
                <a:hlinkClick r:id="rId3"/>
              </a:rPr>
              <a:t>https://www.ncbi.nlm.nih.gov/books/NBK220633/</a:t>
            </a:r>
            <a:r>
              <a:rPr lang="en-US" sz="2000" dirty="0"/>
              <a:t> </a:t>
            </a:r>
          </a:p>
          <a:p>
            <a:pPr marL="457200" lvl="0" indent="-457200">
              <a:buFont typeface="+mj-lt"/>
              <a:buAutoNum type="arabicPeriod" startAt="11"/>
            </a:pPr>
            <a:r>
              <a:rPr lang="en-US" sz="2000" dirty="0"/>
              <a:t>United States Census Bureau. (</a:t>
            </a:r>
            <a:r>
              <a:rPr lang="en-US" sz="2000" dirty="0" err="1"/>
              <a:t>n.d</a:t>
            </a:r>
            <a:r>
              <a:rPr lang="en-US" sz="2000" dirty="0"/>
              <a:t>). Selected characteristics of health insurance coverage in the united states </a:t>
            </a:r>
            <a:r>
              <a:rPr lang="en-US" sz="2000" u="sng" dirty="0">
                <a:hlinkClick r:id="rId4"/>
              </a:rPr>
              <a:t>https://data.census.gov/cedsci/table?q=miami%20dade%20county%20insurance&amp;g=0500000US12086&amp;tid=ACSST1Y2018.S2701&amp;layer=VT_2018_050_00_PY_D1&amp;vintage=2018&amp;hidePreview=false</a:t>
            </a:r>
            <a:endParaRPr lang="en-US" sz="2000" dirty="0"/>
          </a:p>
        </p:txBody>
      </p:sp>
    </p:spTree>
    <p:extLst>
      <p:ext uri="{BB962C8B-B14F-4D97-AF65-F5344CB8AC3E}">
        <p14:creationId xmlns:p14="http://schemas.microsoft.com/office/powerpoint/2010/main" val="43316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34DD2D-3971-47FB-8EEB-EB6DC5C22525}"/>
              </a:ext>
            </a:extLst>
          </p:cNvPr>
          <p:cNvSpPr>
            <a:spLocks noGrp="1"/>
          </p:cNvSpPr>
          <p:nvPr>
            <p:ph type="subTitle" idx="1"/>
          </p:nvPr>
        </p:nvSpPr>
        <p:spPr/>
        <p:txBody>
          <a:bodyPr/>
          <a:lstStyle/>
          <a:p>
            <a:pPr algn="ctr"/>
            <a:r>
              <a:rPr lang="en-US" i="0" dirty="0"/>
              <a:t>.</a:t>
            </a:r>
          </a:p>
        </p:txBody>
      </p:sp>
      <p:sp>
        <p:nvSpPr>
          <p:cNvPr id="4" name="Title 3">
            <a:extLst>
              <a:ext uri="{FF2B5EF4-FFF2-40B4-BE49-F238E27FC236}">
                <a16:creationId xmlns:a16="http://schemas.microsoft.com/office/drawing/2014/main" id="{8CC49CBE-3FFF-4CBE-A085-3F51AE53C7D8}"/>
              </a:ext>
            </a:extLst>
          </p:cNvPr>
          <p:cNvSpPr>
            <a:spLocks noGrp="1"/>
          </p:cNvSpPr>
          <p:nvPr>
            <p:ph type="title"/>
          </p:nvPr>
        </p:nvSpPr>
        <p:spPr>
          <a:xfrm>
            <a:off x="6892443" y="1969477"/>
            <a:ext cx="5053936" cy="2006770"/>
          </a:xfrm>
        </p:spPr>
        <p:txBody>
          <a:bodyPr/>
          <a:lstStyle/>
          <a:p>
            <a:pPr algn="ctr"/>
            <a:r>
              <a:rPr lang="en-US" dirty="0"/>
              <a:t>Miami-Dade County</a:t>
            </a:r>
          </a:p>
        </p:txBody>
      </p:sp>
      <p:sp>
        <p:nvSpPr>
          <p:cNvPr id="5" name="TextBox 4">
            <a:extLst>
              <a:ext uri="{FF2B5EF4-FFF2-40B4-BE49-F238E27FC236}">
                <a16:creationId xmlns:a16="http://schemas.microsoft.com/office/drawing/2014/main" id="{63582122-A71B-472D-9264-76A3CDB84759}"/>
              </a:ext>
            </a:extLst>
          </p:cNvPr>
          <p:cNvSpPr txBox="1"/>
          <p:nvPr/>
        </p:nvSpPr>
        <p:spPr>
          <a:xfrm>
            <a:off x="7814729" y="4357220"/>
            <a:ext cx="3209364" cy="523220"/>
          </a:xfrm>
          <a:prstGeom prst="rect">
            <a:avLst/>
          </a:prstGeom>
          <a:noFill/>
        </p:spPr>
        <p:txBody>
          <a:bodyPr wrap="square" rtlCol="0">
            <a:spAutoFit/>
          </a:bodyPr>
          <a:lstStyle/>
          <a:p>
            <a:pPr algn="ctr"/>
            <a:r>
              <a:rPr lang="en-US" sz="2800" b="1" u="sng" dirty="0"/>
              <a:t>2018 Population:</a:t>
            </a:r>
          </a:p>
        </p:txBody>
      </p:sp>
      <p:sp>
        <p:nvSpPr>
          <p:cNvPr id="6" name="TextBox 5">
            <a:extLst>
              <a:ext uri="{FF2B5EF4-FFF2-40B4-BE49-F238E27FC236}">
                <a16:creationId xmlns:a16="http://schemas.microsoft.com/office/drawing/2014/main" id="{05BAF0A5-6C1F-42A8-9A69-7C219935DF62}"/>
              </a:ext>
            </a:extLst>
          </p:cNvPr>
          <p:cNvSpPr txBox="1"/>
          <p:nvPr/>
        </p:nvSpPr>
        <p:spPr>
          <a:xfrm>
            <a:off x="7746313" y="4950859"/>
            <a:ext cx="3209364" cy="523220"/>
          </a:xfrm>
          <a:prstGeom prst="rect">
            <a:avLst/>
          </a:prstGeom>
          <a:noFill/>
        </p:spPr>
        <p:txBody>
          <a:bodyPr wrap="square" rtlCol="0">
            <a:spAutoFit/>
          </a:bodyPr>
          <a:lstStyle/>
          <a:p>
            <a:pPr algn="ctr"/>
            <a:r>
              <a:rPr lang="en-US" sz="2800" b="1" dirty="0"/>
              <a:t>2,738,060</a:t>
            </a:r>
          </a:p>
        </p:txBody>
      </p:sp>
      <p:pic>
        <p:nvPicPr>
          <p:cNvPr id="8" name="Picture 7" descr="A view of a city&#10;&#10;Description automatically generated">
            <a:extLst>
              <a:ext uri="{FF2B5EF4-FFF2-40B4-BE49-F238E27FC236}">
                <a16:creationId xmlns:a16="http://schemas.microsoft.com/office/drawing/2014/main" id="{7DD5A617-46A1-43DA-B72D-D077725558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621" y="1491640"/>
            <a:ext cx="6435918" cy="4497944"/>
          </a:xfrm>
          <a:prstGeom prst="rect">
            <a:avLst/>
          </a:prstGeom>
        </p:spPr>
      </p:pic>
      <p:sp>
        <p:nvSpPr>
          <p:cNvPr id="9" name="TextBox 8">
            <a:extLst>
              <a:ext uri="{FF2B5EF4-FFF2-40B4-BE49-F238E27FC236}">
                <a16:creationId xmlns:a16="http://schemas.microsoft.com/office/drawing/2014/main" id="{C4D12F7D-331E-4949-BD22-FE25C85968E4}"/>
              </a:ext>
            </a:extLst>
          </p:cNvPr>
          <p:cNvSpPr txBox="1"/>
          <p:nvPr/>
        </p:nvSpPr>
        <p:spPr>
          <a:xfrm>
            <a:off x="9910393" y="4880440"/>
            <a:ext cx="641783" cy="338554"/>
          </a:xfrm>
          <a:prstGeom prst="rect">
            <a:avLst/>
          </a:prstGeom>
          <a:noFill/>
        </p:spPr>
        <p:txBody>
          <a:bodyPr wrap="square" rtlCol="0">
            <a:spAutoFit/>
          </a:bodyPr>
          <a:lstStyle/>
          <a:p>
            <a:pPr algn="ctr"/>
            <a:r>
              <a:rPr lang="en-US" sz="1600" b="1" dirty="0"/>
              <a:t>1</a:t>
            </a:r>
          </a:p>
        </p:txBody>
      </p:sp>
    </p:spTree>
    <p:extLst>
      <p:ext uri="{BB962C8B-B14F-4D97-AF65-F5344CB8AC3E}">
        <p14:creationId xmlns:p14="http://schemas.microsoft.com/office/powerpoint/2010/main" val="354122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49E0-949D-4340-B8E7-DF99A0F982F7}"/>
              </a:ext>
            </a:extLst>
          </p:cNvPr>
          <p:cNvSpPr>
            <a:spLocks noGrp="1"/>
          </p:cNvSpPr>
          <p:nvPr>
            <p:ph type="ctrTitle"/>
          </p:nvPr>
        </p:nvSpPr>
        <p:spPr/>
        <p:txBody>
          <a:bodyPr/>
          <a:lstStyle/>
          <a:p>
            <a:pPr algn="ctr"/>
            <a:r>
              <a:rPr lang="en-US" dirty="0"/>
              <a:t>Thank You</a:t>
            </a:r>
          </a:p>
        </p:txBody>
      </p:sp>
    </p:spTree>
    <p:extLst>
      <p:ext uri="{BB962C8B-B14F-4D97-AF65-F5344CB8AC3E}">
        <p14:creationId xmlns:p14="http://schemas.microsoft.com/office/powerpoint/2010/main" val="204272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B41B50-F515-42A3-8F1C-7C9BB8E4DE6B}"/>
              </a:ext>
            </a:extLst>
          </p:cNvPr>
          <p:cNvSpPr>
            <a:spLocks noGrp="1"/>
          </p:cNvSpPr>
          <p:nvPr>
            <p:ph type="title"/>
          </p:nvPr>
        </p:nvSpPr>
        <p:spPr>
          <a:xfrm>
            <a:off x="431801" y="175294"/>
            <a:ext cx="10515600" cy="1325563"/>
          </a:xfrm>
        </p:spPr>
        <p:txBody>
          <a:bodyPr/>
          <a:lstStyle/>
          <a:p>
            <a:r>
              <a:rPr lang="en-US" dirty="0">
                <a:solidFill>
                  <a:schemeClr val="bg1"/>
                </a:solidFill>
              </a:rPr>
              <a:t>Demographics	</a:t>
            </a:r>
          </a:p>
        </p:txBody>
      </p:sp>
      <p:sp>
        <p:nvSpPr>
          <p:cNvPr id="6" name="Text Placeholder 5">
            <a:extLst>
              <a:ext uri="{FF2B5EF4-FFF2-40B4-BE49-F238E27FC236}">
                <a16:creationId xmlns:a16="http://schemas.microsoft.com/office/drawing/2014/main" id="{83DEF549-F4E3-4C6A-AF6A-7E30C8CCE674}"/>
              </a:ext>
            </a:extLst>
          </p:cNvPr>
          <p:cNvSpPr>
            <a:spLocks noGrp="1"/>
          </p:cNvSpPr>
          <p:nvPr>
            <p:ph type="body" sz="quarter" idx="32"/>
          </p:nvPr>
        </p:nvSpPr>
        <p:spPr/>
        <p:txBody>
          <a:bodyPr>
            <a:normAutofit fontScale="77500" lnSpcReduction="20000"/>
          </a:bodyPr>
          <a:lstStyle/>
          <a:p>
            <a:r>
              <a:rPr lang="en-US" dirty="0">
                <a:solidFill>
                  <a:schemeClr val="bg1"/>
                </a:solidFill>
              </a:rPr>
              <a:t>Miami-Dade County</a:t>
            </a:r>
          </a:p>
        </p:txBody>
      </p:sp>
      <p:graphicFrame>
        <p:nvGraphicFramePr>
          <p:cNvPr id="10" name="Content Placeholder 9">
            <a:extLst>
              <a:ext uri="{FF2B5EF4-FFF2-40B4-BE49-F238E27FC236}">
                <a16:creationId xmlns:a16="http://schemas.microsoft.com/office/drawing/2014/main" id="{B186071B-756D-473A-8CC2-435180E12E88}"/>
              </a:ext>
            </a:extLst>
          </p:cNvPr>
          <p:cNvGraphicFramePr>
            <a:graphicFrameLocks noGrp="1"/>
          </p:cNvGraphicFramePr>
          <p:nvPr>
            <p:ph idx="1"/>
            <p:extLst>
              <p:ext uri="{D42A27DB-BD31-4B8C-83A1-F6EECF244321}">
                <p14:modId xmlns:p14="http://schemas.microsoft.com/office/powerpoint/2010/main" val="3751288108"/>
              </p:ext>
            </p:extLst>
          </p:nvPr>
        </p:nvGraphicFramePr>
        <p:xfrm>
          <a:off x="1374335" y="1149632"/>
          <a:ext cx="9675586" cy="55330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9BF56A2-1893-4220-956F-EFB1EDDBA2DA}"/>
              </a:ext>
            </a:extLst>
          </p:cNvPr>
          <p:cNvSpPr txBox="1"/>
          <p:nvPr/>
        </p:nvSpPr>
        <p:spPr>
          <a:xfrm>
            <a:off x="3198697" y="1450956"/>
            <a:ext cx="641783" cy="338554"/>
          </a:xfrm>
          <a:prstGeom prst="rect">
            <a:avLst/>
          </a:prstGeom>
          <a:noFill/>
        </p:spPr>
        <p:txBody>
          <a:bodyPr wrap="square" rtlCol="0">
            <a:spAutoFit/>
          </a:bodyPr>
          <a:lstStyle/>
          <a:p>
            <a:pPr algn="ctr"/>
            <a:r>
              <a:rPr lang="en-US" sz="1600" b="1" dirty="0"/>
              <a:t>1</a:t>
            </a:r>
          </a:p>
        </p:txBody>
      </p:sp>
      <p:sp>
        <p:nvSpPr>
          <p:cNvPr id="8" name="TextBox 7">
            <a:extLst>
              <a:ext uri="{FF2B5EF4-FFF2-40B4-BE49-F238E27FC236}">
                <a16:creationId xmlns:a16="http://schemas.microsoft.com/office/drawing/2014/main" id="{9F4040B0-8CC5-406A-8611-56DB6A03EA95}"/>
              </a:ext>
            </a:extLst>
          </p:cNvPr>
          <p:cNvSpPr txBox="1"/>
          <p:nvPr/>
        </p:nvSpPr>
        <p:spPr>
          <a:xfrm>
            <a:off x="431801" y="1500857"/>
            <a:ext cx="3061207" cy="369332"/>
          </a:xfrm>
          <a:prstGeom prst="rect">
            <a:avLst/>
          </a:prstGeom>
          <a:noFill/>
        </p:spPr>
        <p:txBody>
          <a:bodyPr wrap="square" rtlCol="0">
            <a:spAutoFit/>
          </a:bodyPr>
          <a:lstStyle/>
          <a:p>
            <a:r>
              <a:rPr lang="en-US" dirty="0">
                <a:solidFill>
                  <a:schemeClr val="bg2">
                    <a:lumMod val="25000"/>
                  </a:schemeClr>
                </a:solidFill>
              </a:rPr>
              <a:t>Race Data Miami-Dade County </a:t>
            </a:r>
          </a:p>
        </p:txBody>
      </p:sp>
    </p:spTree>
    <p:extLst>
      <p:ext uri="{BB962C8B-B14F-4D97-AF65-F5344CB8AC3E}">
        <p14:creationId xmlns:p14="http://schemas.microsoft.com/office/powerpoint/2010/main" val="133172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EF549-F4E3-4C6A-AF6A-7E30C8CCE674}"/>
              </a:ext>
            </a:extLst>
          </p:cNvPr>
          <p:cNvSpPr>
            <a:spLocks noGrp="1"/>
          </p:cNvSpPr>
          <p:nvPr>
            <p:ph type="body" sz="quarter" idx="32"/>
          </p:nvPr>
        </p:nvSpPr>
        <p:spPr/>
        <p:txBody>
          <a:bodyPr>
            <a:normAutofit fontScale="77500" lnSpcReduction="20000"/>
          </a:bodyPr>
          <a:lstStyle/>
          <a:p>
            <a:r>
              <a:rPr lang="en-US" dirty="0">
                <a:solidFill>
                  <a:schemeClr val="bg1"/>
                </a:solidFill>
              </a:rPr>
              <a:t>Miami-Dade County</a:t>
            </a:r>
          </a:p>
        </p:txBody>
      </p:sp>
      <p:graphicFrame>
        <p:nvGraphicFramePr>
          <p:cNvPr id="10" name="Content Placeholder 9">
            <a:extLst>
              <a:ext uri="{FF2B5EF4-FFF2-40B4-BE49-F238E27FC236}">
                <a16:creationId xmlns:a16="http://schemas.microsoft.com/office/drawing/2014/main" id="{B186071B-756D-473A-8CC2-435180E12E88}"/>
              </a:ext>
            </a:extLst>
          </p:cNvPr>
          <p:cNvGraphicFramePr>
            <a:graphicFrameLocks noGrp="1"/>
          </p:cNvGraphicFramePr>
          <p:nvPr>
            <p:ph idx="1"/>
            <p:extLst>
              <p:ext uri="{D42A27DB-BD31-4B8C-83A1-F6EECF244321}">
                <p14:modId xmlns:p14="http://schemas.microsoft.com/office/powerpoint/2010/main" val="2445056645"/>
              </p:ext>
            </p:extLst>
          </p:nvPr>
        </p:nvGraphicFramePr>
        <p:xfrm>
          <a:off x="1850879" y="1005838"/>
          <a:ext cx="9675586" cy="553307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a:extLst>
              <a:ext uri="{FF2B5EF4-FFF2-40B4-BE49-F238E27FC236}">
                <a16:creationId xmlns:a16="http://schemas.microsoft.com/office/drawing/2014/main" id="{9CC7780E-A69F-4A1F-B140-530ABECA040C}"/>
              </a:ext>
            </a:extLst>
          </p:cNvPr>
          <p:cNvSpPr txBox="1">
            <a:spLocks/>
          </p:cNvSpPr>
          <p:nvPr/>
        </p:nvSpPr>
        <p:spPr>
          <a:xfrm>
            <a:off x="431801" y="175294"/>
            <a:ext cx="10515600" cy="1325563"/>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Arial Black" panose="020B0A04020102020204" pitchFamily="34" charset="0"/>
                <a:ea typeface="+mj-ea"/>
                <a:cs typeface="+mj-cs"/>
              </a:defRPr>
            </a:lvl1pPr>
          </a:lstStyle>
          <a:p>
            <a:r>
              <a:rPr lang="en-US">
                <a:solidFill>
                  <a:schemeClr val="bg1"/>
                </a:solidFill>
              </a:rPr>
              <a:t>Demographics	</a:t>
            </a:r>
            <a:endParaRPr lang="en-US" dirty="0">
              <a:solidFill>
                <a:schemeClr val="bg1"/>
              </a:solidFill>
            </a:endParaRPr>
          </a:p>
        </p:txBody>
      </p:sp>
      <p:sp>
        <p:nvSpPr>
          <p:cNvPr id="7" name="TextBox 6">
            <a:extLst>
              <a:ext uri="{FF2B5EF4-FFF2-40B4-BE49-F238E27FC236}">
                <a16:creationId xmlns:a16="http://schemas.microsoft.com/office/drawing/2014/main" id="{18972380-B0D6-4936-8F9C-2103FE5EC354}"/>
              </a:ext>
            </a:extLst>
          </p:cNvPr>
          <p:cNvSpPr txBox="1"/>
          <p:nvPr/>
        </p:nvSpPr>
        <p:spPr>
          <a:xfrm>
            <a:off x="431801" y="1500857"/>
            <a:ext cx="4140199" cy="369332"/>
          </a:xfrm>
          <a:prstGeom prst="rect">
            <a:avLst/>
          </a:prstGeom>
          <a:noFill/>
        </p:spPr>
        <p:txBody>
          <a:bodyPr wrap="square" rtlCol="0">
            <a:spAutoFit/>
          </a:bodyPr>
          <a:lstStyle/>
          <a:p>
            <a:r>
              <a:rPr lang="en-US" dirty="0">
                <a:solidFill>
                  <a:schemeClr val="bg2">
                    <a:lumMod val="25000"/>
                  </a:schemeClr>
                </a:solidFill>
              </a:rPr>
              <a:t>Hispanic Origin Data Miami-Dade County </a:t>
            </a:r>
          </a:p>
        </p:txBody>
      </p:sp>
      <p:sp>
        <p:nvSpPr>
          <p:cNvPr id="9" name="TextBox 8">
            <a:extLst>
              <a:ext uri="{FF2B5EF4-FFF2-40B4-BE49-F238E27FC236}">
                <a16:creationId xmlns:a16="http://schemas.microsoft.com/office/drawing/2014/main" id="{EC249CB7-3136-4148-A372-3953D34122FE}"/>
              </a:ext>
            </a:extLst>
          </p:cNvPr>
          <p:cNvSpPr txBox="1"/>
          <p:nvPr/>
        </p:nvSpPr>
        <p:spPr>
          <a:xfrm>
            <a:off x="4219749" y="1422862"/>
            <a:ext cx="641783" cy="338554"/>
          </a:xfrm>
          <a:prstGeom prst="rect">
            <a:avLst/>
          </a:prstGeom>
          <a:noFill/>
        </p:spPr>
        <p:txBody>
          <a:bodyPr wrap="square" rtlCol="0">
            <a:spAutoFit/>
          </a:bodyPr>
          <a:lstStyle/>
          <a:p>
            <a:pPr algn="ctr"/>
            <a:r>
              <a:rPr lang="en-US" sz="1600" b="1" dirty="0"/>
              <a:t>1</a:t>
            </a:r>
          </a:p>
        </p:txBody>
      </p:sp>
    </p:spTree>
    <p:extLst>
      <p:ext uri="{BB962C8B-B14F-4D97-AF65-F5344CB8AC3E}">
        <p14:creationId xmlns:p14="http://schemas.microsoft.com/office/powerpoint/2010/main" val="281930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60F9D6-EC6F-44E6-B664-02E3DD1559F7}"/>
              </a:ext>
            </a:extLst>
          </p:cNvPr>
          <p:cNvSpPr>
            <a:spLocks noGrp="1"/>
          </p:cNvSpPr>
          <p:nvPr>
            <p:ph type="subTitle" idx="1"/>
          </p:nvPr>
        </p:nvSpPr>
        <p:spPr/>
        <p:txBody>
          <a:bodyPr/>
          <a:lstStyle/>
          <a:p>
            <a:pPr algn="ctr"/>
            <a:r>
              <a:rPr lang="en-US" i="0" dirty="0"/>
              <a:t>In Miami-Dade County</a:t>
            </a:r>
          </a:p>
        </p:txBody>
      </p:sp>
      <p:sp>
        <p:nvSpPr>
          <p:cNvPr id="4" name="Title 3">
            <a:extLst>
              <a:ext uri="{FF2B5EF4-FFF2-40B4-BE49-F238E27FC236}">
                <a16:creationId xmlns:a16="http://schemas.microsoft.com/office/drawing/2014/main" id="{53A2A4BB-C52A-4349-8460-857A188719FF}"/>
              </a:ext>
            </a:extLst>
          </p:cNvPr>
          <p:cNvSpPr>
            <a:spLocks noGrp="1"/>
          </p:cNvSpPr>
          <p:nvPr>
            <p:ph type="title"/>
          </p:nvPr>
        </p:nvSpPr>
        <p:spPr/>
        <p:txBody>
          <a:bodyPr/>
          <a:lstStyle/>
          <a:p>
            <a:r>
              <a:rPr lang="en-US" dirty="0"/>
              <a:t>Infant and Maternal Mortality</a:t>
            </a:r>
          </a:p>
        </p:txBody>
      </p:sp>
      <p:pic>
        <p:nvPicPr>
          <p:cNvPr id="7" name="Picture 6" descr="A close up of a baby&#10;&#10;Description automatically generated">
            <a:extLst>
              <a:ext uri="{FF2B5EF4-FFF2-40B4-BE49-F238E27FC236}">
                <a16:creationId xmlns:a16="http://schemas.microsoft.com/office/drawing/2014/main" id="{68C032DA-0561-4B95-A20B-2AE38181A1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78" y="1462779"/>
            <a:ext cx="6248432" cy="4522385"/>
          </a:xfrm>
          <a:prstGeom prst="rect">
            <a:avLst/>
          </a:prstGeom>
        </p:spPr>
      </p:pic>
    </p:spTree>
    <p:extLst>
      <p:ext uri="{BB962C8B-B14F-4D97-AF65-F5344CB8AC3E}">
        <p14:creationId xmlns:p14="http://schemas.microsoft.com/office/powerpoint/2010/main" val="275795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323A-F5C9-46D8-B934-7BC3D1A1ABC0}"/>
              </a:ext>
            </a:extLst>
          </p:cNvPr>
          <p:cNvSpPr>
            <a:spLocks noGrp="1"/>
          </p:cNvSpPr>
          <p:nvPr>
            <p:ph type="title"/>
          </p:nvPr>
        </p:nvSpPr>
        <p:spPr>
          <a:xfrm>
            <a:off x="266301" y="301013"/>
            <a:ext cx="9797374" cy="875032"/>
          </a:xfrm>
        </p:spPr>
        <p:txBody>
          <a:bodyPr vert="horz" lIns="91440" tIns="45720" rIns="91440" bIns="45720" rtlCol="0" anchor="b">
            <a:normAutofit/>
          </a:bodyPr>
          <a:lstStyle/>
          <a:p>
            <a:r>
              <a:rPr lang="en-US" sz="4800" b="1" kern="1200" dirty="0">
                <a:solidFill>
                  <a:schemeClr val="bg1"/>
                </a:solidFill>
              </a:rPr>
              <a:t>Infant Mortality</a:t>
            </a:r>
          </a:p>
        </p:txBody>
      </p:sp>
      <p:sp>
        <p:nvSpPr>
          <p:cNvPr id="3" name="Content Placeholder 2">
            <a:extLst>
              <a:ext uri="{FF2B5EF4-FFF2-40B4-BE49-F238E27FC236}">
                <a16:creationId xmlns:a16="http://schemas.microsoft.com/office/drawing/2014/main" id="{A6767A93-F60B-4DB5-9156-3A2282DE4922}"/>
              </a:ext>
            </a:extLst>
          </p:cNvPr>
          <p:cNvSpPr>
            <a:spLocks noGrp="1"/>
          </p:cNvSpPr>
          <p:nvPr>
            <p:ph idx="1"/>
          </p:nvPr>
        </p:nvSpPr>
        <p:spPr>
          <a:xfrm>
            <a:off x="777240" y="2698681"/>
            <a:ext cx="3794760" cy="1272831"/>
          </a:xfrm>
        </p:spPr>
        <p:txBody>
          <a:bodyPr vert="horz" lIns="91440" tIns="45720" rIns="91440" bIns="45720" rtlCol="0" anchor="t">
            <a:normAutofit/>
          </a:bodyPr>
          <a:lstStyle/>
          <a:p>
            <a:pPr marL="0" lvl="2" algn="ctr">
              <a:buNone/>
            </a:pPr>
            <a:r>
              <a:rPr lang="en-US" sz="2400" dirty="0"/>
              <a:t>The infant mortality rate is an important marker of the overall health of a society.</a:t>
            </a:r>
          </a:p>
        </p:txBody>
      </p:sp>
      <p:sp>
        <p:nvSpPr>
          <p:cNvPr id="52" name="TextBox 51">
            <a:extLst>
              <a:ext uri="{FF2B5EF4-FFF2-40B4-BE49-F238E27FC236}">
                <a16:creationId xmlns:a16="http://schemas.microsoft.com/office/drawing/2014/main" id="{63B57E0C-FD10-4891-A35B-08C1B5FEE585}"/>
              </a:ext>
            </a:extLst>
          </p:cNvPr>
          <p:cNvSpPr txBox="1"/>
          <p:nvPr/>
        </p:nvSpPr>
        <p:spPr>
          <a:xfrm>
            <a:off x="4203470" y="2184777"/>
            <a:ext cx="8127999" cy="400110"/>
          </a:xfrm>
          <a:prstGeom prst="rect">
            <a:avLst/>
          </a:prstGeom>
          <a:noFill/>
        </p:spPr>
        <p:txBody>
          <a:bodyPr wrap="square" rtlCol="0">
            <a:spAutoFit/>
          </a:bodyPr>
          <a:lstStyle/>
          <a:p>
            <a:pPr algn="ctr"/>
            <a:r>
              <a:rPr lang="en-US" sz="2000" b="1" dirty="0"/>
              <a:t>Infant Mortality Rates per 1,000 Live Births, Miami-Dade &amp; Florida:</a:t>
            </a:r>
          </a:p>
        </p:txBody>
      </p:sp>
      <p:sp>
        <p:nvSpPr>
          <p:cNvPr id="53" name="TextBox 52">
            <a:extLst>
              <a:ext uri="{FF2B5EF4-FFF2-40B4-BE49-F238E27FC236}">
                <a16:creationId xmlns:a16="http://schemas.microsoft.com/office/drawing/2014/main" id="{53215E9C-B743-4A07-8938-AAD7019084BD}"/>
              </a:ext>
            </a:extLst>
          </p:cNvPr>
          <p:cNvSpPr txBox="1"/>
          <p:nvPr/>
        </p:nvSpPr>
        <p:spPr>
          <a:xfrm>
            <a:off x="1661855" y="4307820"/>
            <a:ext cx="2279116"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Socioeconomic </a:t>
            </a:r>
          </a:p>
        </p:txBody>
      </p:sp>
      <p:sp>
        <p:nvSpPr>
          <p:cNvPr id="54" name="Rectangle 53">
            <a:extLst>
              <a:ext uri="{FF2B5EF4-FFF2-40B4-BE49-F238E27FC236}">
                <a16:creationId xmlns:a16="http://schemas.microsoft.com/office/drawing/2014/main" id="{4FC6E732-95CC-4911-8C96-459A44C320D6}"/>
              </a:ext>
            </a:extLst>
          </p:cNvPr>
          <p:cNvSpPr/>
          <p:nvPr/>
        </p:nvSpPr>
        <p:spPr>
          <a:xfrm>
            <a:off x="620855" y="4742964"/>
            <a:ext cx="4544133" cy="400110"/>
          </a:xfrm>
          <a:prstGeom prst="rect">
            <a:avLst/>
          </a:prstGeom>
        </p:spPr>
        <p:txBody>
          <a:bodyPr wrap="square">
            <a:spAutoFit/>
          </a:bodyPr>
          <a:lstStyle/>
          <a:p>
            <a:pPr marL="285750" indent="-285750">
              <a:buFont typeface="Wingdings" panose="05000000000000000000" pitchFamily="2" charset="2"/>
              <a:buChar char="v"/>
            </a:pPr>
            <a:r>
              <a:rPr lang="en-US" sz="2000" dirty="0"/>
              <a:t>Availability, access, and quality of care</a:t>
            </a:r>
          </a:p>
        </p:txBody>
      </p:sp>
      <p:sp>
        <p:nvSpPr>
          <p:cNvPr id="55" name="TextBox 54">
            <a:extLst>
              <a:ext uri="{FF2B5EF4-FFF2-40B4-BE49-F238E27FC236}">
                <a16:creationId xmlns:a16="http://schemas.microsoft.com/office/drawing/2014/main" id="{A651B02A-1A46-49E8-A2AF-7D393553DEC8}"/>
              </a:ext>
            </a:extLst>
          </p:cNvPr>
          <p:cNvSpPr txBox="1"/>
          <p:nvPr/>
        </p:nvSpPr>
        <p:spPr>
          <a:xfrm>
            <a:off x="1661855" y="5178108"/>
            <a:ext cx="2279116"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Health equity </a:t>
            </a:r>
          </a:p>
        </p:txBody>
      </p:sp>
      <p:sp>
        <p:nvSpPr>
          <p:cNvPr id="9" name="Rectangle 8">
            <a:extLst>
              <a:ext uri="{FF2B5EF4-FFF2-40B4-BE49-F238E27FC236}">
                <a16:creationId xmlns:a16="http://schemas.microsoft.com/office/drawing/2014/main" id="{BADDFC7C-D08B-435E-AFC3-0572E37EDAFE}"/>
              </a:ext>
            </a:extLst>
          </p:cNvPr>
          <p:cNvSpPr/>
          <p:nvPr/>
        </p:nvSpPr>
        <p:spPr>
          <a:xfrm>
            <a:off x="266300" y="1463615"/>
            <a:ext cx="11694051" cy="461665"/>
          </a:xfrm>
          <a:prstGeom prst="rect">
            <a:avLst/>
          </a:prstGeom>
          <a:solidFill>
            <a:schemeClr val="accent5">
              <a:lumMod val="40000"/>
              <a:lumOff val="60000"/>
            </a:schemeClr>
          </a:solidFill>
        </p:spPr>
        <p:txBody>
          <a:bodyPr wrap="square">
            <a:spAutoFit/>
          </a:bodyPr>
          <a:lstStyle/>
          <a:p>
            <a:pPr marL="0" lvl="2" algn="ctr"/>
            <a:r>
              <a:rPr lang="en-US" sz="2400" dirty="0"/>
              <a:t>Infant mortality is the death of an infant before their first birthday</a:t>
            </a:r>
          </a:p>
        </p:txBody>
      </p:sp>
      <p:graphicFrame>
        <p:nvGraphicFramePr>
          <p:cNvPr id="7" name="Chart 6">
            <a:extLst>
              <a:ext uri="{FF2B5EF4-FFF2-40B4-BE49-F238E27FC236}">
                <a16:creationId xmlns:a16="http://schemas.microsoft.com/office/drawing/2014/main" id="{6585335D-021E-4BA2-96C0-962BAD977F99}"/>
              </a:ext>
            </a:extLst>
          </p:cNvPr>
          <p:cNvGraphicFramePr/>
          <p:nvPr>
            <p:extLst>
              <p:ext uri="{D42A27DB-BD31-4B8C-83A1-F6EECF244321}">
                <p14:modId xmlns:p14="http://schemas.microsoft.com/office/powerpoint/2010/main" val="3978087622"/>
              </p:ext>
            </p:extLst>
          </p:nvPr>
        </p:nvGraphicFramePr>
        <p:xfrm>
          <a:off x="5105321" y="2212850"/>
          <a:ext cx="6465824" cy="392548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EBD734E-D175-4D9F-AA75-5EADBA5F4628}"/>
              </a:ext>
            </a:extLst>
          </p:cNvPr>
          <p:cNvSpPr txBox="1"/>
          <p:nvPr/>
        </p:nvSpPr>
        <p:spPr>
          <a:xfrm>
            <a:off x="9989533" y="1361400"/>
            <a:ext cx="641783" cy="338554"/>
          </a:xfrm>
          <a:prstGeom prst="rect">
            <a:avLst/>
          </a:prstGeom>
          <a:noFill/>
        </p:spPr>
        <p:txBody>
          <a:bodyPr wrap="square" rtlCol="0">
            <a:spAutoFit/>
          </a:bodyPr>
          <a:lstStyle/>
          <a:p>
            <a:pPr algn="ctr"/>
            <a:r>
              <a:rPr lang="en-US" sz="1600" b="1" dirty="0"/>
              <a:t>2</a:t>
            </a:r>
          </a:p>
        </p:txBody>
      </p:sp>
    </p:spTree>
    <p:extLst>
      <p:ext uri="{BB962C8B-B14F-4D97-AF65-F5344CB8AC3E}">
        <p14:creationId xmlns:p14="http://schemas.microsoft.com/office/powerpoint/2010/main" val="393110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3CABEC-B929-4048-8A77-C0913B898886}"/>
              </a:ext>
            </a:extLst>
          </p:cNvPr>
          <p:cNvSpPr/>
          <p:nvPr/>
        </p:nvSpPr>
        <p:spPr>
          <a:xfrm>
            <a:off x="658367" y="1550848"/>
            <a:ext cx="4787357" cy="2623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F1014A-2D1E-49E8-B113-CA9E56F22C6E}"/>
              </a:ext>
            </a:extLst>
          </p:cNvPr>
          <p:cNvSpPr/>
          <p:nvPr/>
        </p:nvSpPr>
        <p:spPr>
          <a:xfrm>
            <a:off x="6106164" y="1495967"/>
            <a:ext cx="5781036" cy="4597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FA288-6B8F-482C-AD81-DF45499FDAAF}"/>
              </a:ext>
            </a:extLst>
          </p:cNvPr>
          <p:cNvSpPr>
            <a:spLocks noGrp="1"/>
          </p:cNvSpPr>
          <p:nvPr>
            <p:ph type="title"/>
          </p:nvPr>
        </p:nvSpPr>
        <p:spPr>
          <a:xfrm>
            <a:off x="318985" y="270408"/>
            <a:ext cx="11076012" cy="832147"/>
          </a:xfrm>
          <a:prstGeom prst="rect">
            <a:avLst/>
          </a:prstGeom>
        </p:spPr>
        <p:txBody>
          <a:bodyPr vert="horz" lIns="91440" tIns="45720" rIns="91440" bIns="45720" rtlCol="0" anchor="b">
            <a:noAutofit/>
          </a:bodyPr>
          <a:lstStyle/>
          <a:p>
            <a:r>
              <a:rPr lang="en-US" kern="1200" dirty="0">
                <a:solidFill>
                  <a:schemeClr val="bg1"/>
                </a:solidFill>
              </a:rPr>
              <a:t>Disparities in infant mortality </a:t>
            </a:r>
          </a:p>
        </p:txBody>
      </p:sp>
      <p:graphicFrame>
        <p:nvGraphicFramePr>
          <p:cNvPr id="7" name="Content Placeholder 3">
            <a:extLst>
              <a:ext uri="{FF2B5EF4-FFF2-40B4-BE49-F238E27FC236}">
                <a16:creationId xmlns:a16="http://schemas.microsoft.com/office/drawing/2014/main" id="{784C9671-02B0-4323-BE94-73542746238B}"/>
              </a:ext>
            </a:extLst>
          </p:cNvPr>
          <p:cNvGraphicFramePr>
            <a:graphicFrameLocks/>
          </p:cNvGraphicFramePr>
          <p:nvPr>
            <p:extLst>
              <p:ext uri="{D42A27DB-BD31-4B8C-83A1-F6EECF244321}">
                <p14:modId xmlns:p14="http://schemas.microsoft.com/office/powerpoint/2010/main" val="4069052989"/>
              </p:ext>
            </p:extLst>
          </p:nvPr>
        </p:nvGraphicFramePr>
        <p:xfrm>
          <a:off x="1341119" y="4228837"/>
          <a:ext cx="3545140" cy="1864738"/>
        </p:xfrm>
        <a:graphic>
          <a:graphicData uri="http://schemas.openxmlformats.org/drawingml/2006/table">
            <a:tbl>
              <a:tblPr firstRow="1" firstCol="1" bandRow="1">
                <a:tableStyleId>{5C22544A-7EE6-4342-B048-85BDC9FD1C3A}</a:tableStyleId>
              </a:tblPr>
              <a:tblGrid>
                <a:gridCol w="907691">
                  <a:extLst>
                    <a:ext uri="{9D8B030D-6E8A-4147-A177-3AD203B41FA5}">
                      <a16:colId xmlns:a16="http://schemas.microsoft.com/office/drawing/2014/main" val="1428994714"/>
                    </a:ext>
                  </a:extLst>
                </a:gridCol>
                <a:gridCol w="1235008">
                  <a:extLst>
                    <a:ext uri="{9D8B030D-6E8A-4147-A177-3AD203B41FA5}">
                      <a16:colId xmlns:a16="http://schemas.microsoft.com/office/drawing/2014/main" val="1629571141"/>
                    </a:ext>
                  </a:extLst>
                </a:gridCol>
                <a:gridCol w="1402441">
                  <a:extLst>
                    <a:ext uri="{9D8B030D-6E8A-4147-A177-3AD203B41FA5}">
                      <a16:colId xmlns:a16="http://schemas.microsoft.com/office/drawing/2014/main" val="3063963675"/>
                    </a:ext>
                  </a:extLst>
                </a:gridCol>
              </a:tblGrid>
              <a:tr h="310946">
                <a:tc>
                  <a:txBody>
                    <a:bodyPr/>
                    <a:lstStyle/>
                    <a:p>
                      <a:pPr marL="0" marR="0" algn="ctr" fontAlgn="t">
                        <a:lnSpc>
                          <a:spcPts val="1350"/>
                        </a:lnSpc>
                        <a:spcBef>
                          <a:spcPts val="0"/>
                        </a:spcBef>
                        <a:spcAft>
                          <a:spcPts val="0"/>
                        </a:spcAft>
                      </a:pPr>
                      <a:r>
                        <a:rPr lang="en-US" sz="1200" u="none" strike="noStrike" dirty="0">
                          <a:solidFill>
                            <a:sysClr val="windowText" lastClr="000000"/>
                          </a:solidFill>
                          <a:effectLst/>
                        </a:rPr>
                        <a:t> </a:t>
                      </a:r>
                      <a:endParaRPr lang="en-US" sz="1200" b="1" i="0" u="none" strike="noStrike" dirty="0">
                        <a:solidFill>
                          <a:sysClr val="windowText" lastClr="000000"/>
                        </a:solidFill>
                        <a:effectLst/>
                        <a:latin typeface="Arial" panose="020B0604020202020204" pitchFamily="34" charset="0"/>
                      </a:endParaRPr>
                    </a:p>
                  </a:txBody>
                  <a:tcPr marL="0" marR="0" marT="0" marB="0">
                    <a:noFill/>
                  </a:tcPr>
                </a:tc>
                <a:tc gridSpan="2">
                  <a:txBody>
                    <a:bodyPr/>
                    <a:lstStyle/>
                    <a:p>
                      <a:pPr marL="0" marR="0" algn="ctr" fontAlgn="b">
                        <a:lnSpc>
                          <a:spcPts val="1350"/>
                        </a:lnSpc>
                        <a:spcBef>
                          <a:spcPts val="0"/>
                        </a:spcBef>
                        <a:spcAft>
                          <a:spcPts val="0"/>
                        </a:spcAft>
                      </a:pPr>
                      <a:r>
                        <a:rPr lang="en-US" sz="1200" u="none" strike="noStrike" dirty="0">
                          <a:solidFill>
                            <a:sysClr val="windowText" lastClr="000000"/>
                          </a:solidFill>
                          <a:effectLst/>
                        </a:rPr>
                        <a:t>Miami-Dade</a:t>
                      </a:r>
                      <a:endParaRPr lang="en-US" sz="1200" b="1" i="0" u="none" strike="noStrike" dirty="0">
                        <a:solidFill>
                          <a:sysClr val="windowText" lastClr="000000"/>
                        </a:solidFill>
                        <a:effectLst/>
                        <a:latin typeface="Arial" panose="020B0604020202020204" pitchFamily="34" charset="0"/>
                      </a:endParaRPr>
                    </a:p>
                  </a:txBody>
                  <a:tcPr marL="0" marR="0" marT="0" marB="0" anchor="ctr">
                    <a:noFill/>
                  </a:tcPr>
                </a:tc>
                <a:tc hMerge="1">
                  <a:txBody>
                    <a:bodyPr/>
                    <a:lstStyle/>
                    <a:p>
                      <a:endParaRPr lang="en-US"/>
                    </a:p>
                  </a:txBody>
                  <a:tcPr/>
                </a:tc>
                <a:extLst>
                  <a:ext uri="{0D108BD9-81ED-4DB2-BD59-A6C34878D82A}">
                    <a16:rowId xmlns:a16="http://schemas.microsoft.com/office/drawing/2014/main" val="3301128902"/>
                  </a:ext>
                </a:extLst>
              </a:tr>
              <a:tr h="310008">
                <a:tc>
                  <a:txBody>
                    <a:bodyPr/>
                    <a:lstStyle/>
                    <a:p>
                      <a:pPr algn="l" fontAlgn="b">
                        <a:lnSpc>
                          <a:spcPct val="107000"/>
                        </a:lnSpc>
                        <a:spcBef>
                          <a:spcPts val="0"/>
                        </a:spcBef>
                        <a:spcAft>
                          <a:spcPts val="0"/>
                        </a:spcAft>
                      </a:pP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b">
                    <a:noFill/>
                  </a:tcPr>
                </a:tc>
                <a:tc>
                  <a:txBody>
                    <a:bodyPr/>
                    <a:lstStyle/>
                    <a:p>
                      <a:pPr marL="0" marR="0" algn="ctr" fontAlgn="b">
                        <a:lnSpc>
                          <a:spcPts val="1350"/>
                        </a:lnSpc>
                        <a:spcBef>
                          <a:spcPts val="0"/>
                        </a:spcBef>
                        <a:spcAft>
                          <a:spcPts val="0"/>
                        </a:spcAft>
                      </a:pPr>
                      <a:r>
                        <a:rPr lang="en-US" sz="1200" b="1" u="none" strike="noStrike" dirty="0">
                          <a:solidFill>
                            <a:schemeClr val="bg1"/>
                          </a:solidFill>
                          <a:effectLst/>
                        </a:rPr>
                        <a:t>White</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1"/>
                    </a:solidFill>
                  </a:tcPr>
                </a:tc>
                <a:tc>
                  <a:txBody>
                    <a:bodyPr/>
                    <a:lstStyle/>
                    <a:p>
                      <a:pPr marL="0" marR="0" algn="ctr" fontAlgn="b">
                        <a:lnSpc>
                          <a:spcPts val="1350"/>
                        </a:lnSpc>
                        <a:spcBef>
                          <a:spcPts val="0"/>
                        </a:spcBef>
                        <a:spcAft>
                          <a:spcPts val="0"/>
                        </a:spcAft>
                      </a:pPr>
                      <a:r>
                        <a:rPr lang="en-US" sz="1200" b="1" u="none" strike="noStrike" dirty="0">
                          <a:solidFill>
                            <a:schemeClr val="bg1"/>
                          </a:solidFill>
                          <a:effectLst/>
                        </a:rPr>
                        <a:t>Black</a:t>
                      </a:r>
                      <a:endParaRPr lang="en-US" sz="1200" b="1" i="0" u="none" strike="noStrike" dirty="0">
                        <a:solidFill>
                          <a:schemeClr val="bg1"/>
                        </a:solidFill>
                        <a:effectLst/>
                        <a:latin typeface="Arial" panose="020B0604020202020204" pitchFamily="34" charset="0"/>
                      </a:endParaRPr>
                    </a:p>
                  </a:txBody>
                  <a:tcPr marL="0" marR="0" marT="0" marB="0" anchor="b">
                    <a:solidFill>
                      <a:schemeClr val="accent1"/>
                    </a:solidFill>
                  </a:tcPr>
                </a:tc>
                <a:extLst>
                  <a:ext uri="{0D108BD9-81ED-4DB2-BD59-A6C34878D82A}">
                    <a16:rowId xmlns:a16="http://schemas.microsoft.com/office/drawing/2014/main" val="2686147718"/>
                  </a:ext>
                </a:extLst>
              </a:tr>
              <a:tr h="310946">
                <a:tc>
                  <a:txBody>
                    <a:bodyPr/>
                    <a:lstStyle/>
                    <a:p>
                      <a:pPr marL="0" marR="0" algn="ctr" fontAlgn="ctr">
                        <a:lnSpc>
                          <a:spcPts val="1350"/>
                        </a:lnSpc>
                        <a:spcBef>
                          <a:spcPts val="0"/>
                        </a:spcBef>
                        <a:spcAft>
                          <a:spcPts val="0"/>
                        </a:spcAft>
                      </a:pPr>
                      <a:r>
                        <a:rPr lang="en-US" sz="1200" u="none" strike="noStrike" dirty="0">
                          <a:effectLst/>
                        </a:rPr>
                        <a:t>2018</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u="none" strike="noStrike" dirty="0">
                          <a:effectLst/>
                        </a:rPr>
                        <a:t>3.1</a:t>
                      </a:r>
                      <a:endParaRPr lang="en-US" sz="1200" b="0"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b="1" u="none" strike="noStrike" dirty="0">
                          <a:effectLst/>
                        </a:rPr>
                        <a:t>10.8</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832006739"/>
                  </a:ext>
                </a:extLst>
              </a:tr>
              <a:tr h="310946">
                <a:tc>
                  <a:txBody>
                    <a:bodyPr/>
                    <a:lstStyle/>
                    <a:p>
                      <a:pPr marL="0" marR="0" algn="ctr" fontAlgn="ctr">
                        <a:lnSpc>
                          <a:spcPts val="1350"/>
                        </a:lnSpc>
                        <a:spcBef>
                          <a:spcPts val="0"/>
                        </a:spcBef>
                        <a:spcAft>
                          <a:spcPts val="0"/>
                        </a:spcAft>
                      </a:pPr>
                      <a:r>
                        <a:rPr lang="en-US" sz="1200" u="none" strike="noStrike" dirty="0">
                          <a:effectLst/>
                        </a:rPr>
                        <a:t>2017</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u="none" strike="noStrike" dirty="0">
                          <a:effectLst/>
                        </a:rPr>
                        <a:t>3.5</a:t>
                      </a:r>
                      <a:endParaRPr lang="en-US" sz="1200" b="0"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b="1" u="none" strike="noStrike" dirty="0">
                          <a:effectLst/>
                        </a:rPr>
                        <a:t>11.5</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3652496838"/>
                  </a:ext>
                </a:extLst>
              </a:tr>
              <a:tr h="310946">
                <a:tc>
                  <a:txBody>
                    <a:bodyPr/>
                    <a:lstStyle/>
                    <a:p>
                      <a:pPr marL="0" marR="0" algn="ctr" fontAlgn="ctr">
                        <a:lnSpc>
                          <a:spcPts val="1350"/>
                        </a:lnSpc>
                        <a:spcBef>
                          <a:spcPts val="0"/>
                        </a:spcBef>
                        <a:spcAft>
                          <a:spcPts val="0"/>
                        </a:spcAft>
                      </a:pPr>
                      <a:r>
                        <a:rPr lang="en-US" sz="1200" u="none" strike="noStrike" dirty="0">
                          <a:effectLst/>
                        </a:rPr>
                        <a:t>2016</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u="none" strike="noStrike" dirty="0">
                          <a:effectLst/>
                        </a:rPr>
                        <a:t>3.1</a:t>
                      </a:r>
                      <a:endParaRPr lang="en-US" sz="1200" b="0"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b="1" u="none" strike="noStrike" dirty="0">
                          <a:effectLst/>
                        </a:rPr>
                        <a:t>13.0</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1020089706"/>
                  </a:ext>
                </a:extLst>
              </a:tr>
              <a:tr h="310946">
                <a:tc>
                  <a:txBody>
                    <a:bodyPr/>
                    <a:lstStyle/>
                    <a:p>
                      <a:pPr marL="0" marR="0" algn="ctr" fontAlgn="ctr">
                        <a:lnSpc>
                          <a:spcPts val="1350"/>
                        </a:lnSpc>
                        <a:spcBef>
                          <a:spcPts val="0"/>
                        </a:spcBef>
                        <a:spcAft>
                          <a:spcPts val="0"/>
                        </a:spcAft>
                      </a:pPr>
                      <a:r>
                        <a:rPr lang="en-US" sz="1200" u="none" strike="noStrike" dirty="0">
                          <a:effectLst/>
                        </a:rPr>
                        <a:t>2015</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u="none" strike="noStrike" dirty="0">
                          <a:effectLst/>
                        </a:rPr>
                        <a:t>3.4</a:t>
                      </a:r>
                      <a:endParaRPr lang="en-US" sz="1200" b="0" i="0" u="none" strike="noStrike" dirty="0">
                        <a:solidFill>
                          <a:schemeClr val="tx1">
                            <a:lumMod val="75000"/>
                            <a:lumOff val="25000"/>
                          </a:schemeClr>
                        </a:solidFill>
                        <a:effectLst/>
                        <a:latin typeface="Arial" panose="020B0604020202020204" pitchFamily="34" charset="0"/>
                      </a:endParaRPr>
                    </a:p>
                  </a:txBody>
                  <a:tcPr marL="0" marR="0" marT="0" marB="0" anchor="ctr"/>
                </a:tc>
                <a:tc>
                  <a:txBody>
                    <a:bodyPr/>
                    <a:lstStyle/>
                    <a:p>
                      <a:pPr marL="0" marR="0" algn="ctr" fontAlgn="ctr">
                        <a:lnSpc>
                          <a:spcPts val="1350"/>
                        </a:lnSpc>
                        <a:spcBef>
                          <a:spcPts val="0"/>
                        </a:spcBef>
                        <a:spcAft>
                          <a:spcPts val="0"/>
                        </a:spcAft>
                      </a:pPr>
                      <a:r>
                        <a:rPr lang="en-US" sz="1200" b="1" u="none" strike="noStrike" dirty="0">
                          <a:effectLst/>
                        </a:rPr>
                        <a:t>8.8</a:t>
                      </a:r>
                      <a:endParaRPr lang="en-US" sz="1200" b="1" i="0" u="none" strike="noStrike" dirty="0">
                        <a:solidFill>
                          <a:schemeClr val="tx1">
                            <a:lumMod val="75000"/>
                            <a:lumOff val="25000"/>
                          </a:schemeClr>
                        </a:solidFill>
                        <a:effectLst/>
                        <a:latin typeface="Arial" panose="020B0604020202020204" pitchFamily="34"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3861435303"/>
                  </a:ext>
                </a:extLst>
              </a:tr>
            </a:tbl>
          </a:graphicData>
        </a:graphic>
      </p:graphicFrame>
      <p:pic>
        <p:nvPicPr>
          <p:cNvPr id="6" name="Graphic 5" descr="Man">
            <a:extLst>
              <a:ext uri="{FF2B5EF4-FFF2-40B4-BE49-F238E27FC236}">
                <a16:creationId xmlns:a16="http://schemas.microsoft.com/office/drawing/2014/main" id="{F6F3AB2F-6FAC-4A8D-9A35-ED9E26287B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38678" y="2045663"/>
            <a:ext cx="1481961" cy="1481961"/>
          </a:xfrm>
          <a:prstGeom prst="rect">
            <a:avLst/>
          </a:prstGeom>
        </p:spPr>
      </p:pic>
      <p:pic>
        <p:nvPicPr>
          <p:cNvPr id="8" name="Graphic 7" descr="Man">
            <a:extLst>
              <a:ext uri="{FF2B5EF4-FFF2-40B4-BE49-F238E27FC236}">
                <a16:creationId xmlns:a16="http://schemas.microsoft.com/office/drawing/2014/main" id="{B91468B3-8475-4D6E-B4A5-FEE3217FFF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5946" y="2078068"/>
            <a:ext cx="1421220" cy="1421220"/>
          </a:xfrm>
          <a:prstGeom prst="rect">
            <a:avLst/>
          </a:prstGeom>
        </p:spPr>
      </p:pic>
      <p:sp>
        <p:nvSpPr>
          <p:cNvPr id="10" name="TextBox 9">
            <a:extLst>
              <a:ext uri="{FF2B5EF4-FFF2-40B4-BE49-F238E27FC236}">
                <a16:creationId xmlns:a16="http://schemas.microsoft.com/office/drawing/2014/main" id="{21D72730-3519-4276-85E5-3AE060158A69}"/>
              </a:ext>
            </a:extLst>
          </p:cNvPr>
          <p:cNvSpPr txBox="1"/>
          <p:nvPr/>
        </p:nvSpPr>
        <p:spPr>
          <a:xfrm>
            <a:off x="1164935" y="1495966"/>
            <a:ext cx="1481961" cy="461665"/>
          </a:xfrm>
          <a:prstGeom prst="rect">
            <a:avLst/>
          </a:prstGeom>
          <a:noFill/>
        </p:spPr>
        <p:txBody>
          <a:bodyPr wrap="square" rtlCol="0">
            <a:spAutoFit/>
          </a:bodyPr>
          <a:lstStyle/>
          <a:p>
            <a:pPr algn="ctr"/>
            <a:r>
              <a:rPr lang="en-US" sz="2400" b="1" dirty="0"/>
              <a:t>White </a:t>
            </a:r>
          </a:p>
        </p:txBody>
      </p:sp>
      <p:sp>
        <p:nvSpPr>
          <p:cNvPr id="11" name="TextBox 10">
            <a:extLst>
              <a:ext uri="{FF2B5EF4-FFF2-40B4-BE49-F238E27FC236}">
                <a16:creationId xmlns:a16="http://schemas.microsoft.com/office/drawing/2014/main" id="{27DE7019-7F75-4304-B5FF-F211A46D5C33}"/>
              </a:ext>
            </a:extLst>
          </p:cNvPr>
          <p:cNvSpPr txBox="1"/>
          <p:nvPr/>
        </p:nvSpPr>
        <p:spPr>
          <a:xfrm>
            <a:off x="3638677" y="1495967"/>
            <a:ext cx="1481961" cy="461665"/>
          </a:xfrm>
          <a:prstGeom prst="rect">
            <a:avLst/>
          </a:prstGeom>
          <a:noFill/>
        </p:spPr>
        <p:txBody>
          <a:bodyPr wrap="square" rtlCol="0">
            <a:spAutoFit/>
          </a:bodyPr>
          <a:lstStyle/>
          <a:p>
            <a:pPr algn="ctr"/>
            <a:r>
              <a:rPr lang="en-US" sz="2400" b="1" dirty="0"/>
              <a:t>Black</a:t>
            </a:r>
          </a:p>
        </p:txBody>
      </p:sp>
      <p:graphicFrame>
        <p:nvGraphicFramePr>
          <p:cNvPr id="13" name="Content Placeholder 5">
            <a:extLst>
              <a:ext uri="{FF2B5EF4-FFF2-40B4-BE49-F238E27FC236}">
                <a16:creationId xmlns:a16="http://schemas.microsoft.com/office/drawing/2014/main" id="{E5F5F4D4-6DC7-4F1B-AA50-E318DB32DE7B}"/>
              </a:ext>
            </a:extLst>
          </p:cNvPr>
          <p:cNvGraphicFramePr>
            <a:graphicFrameLocks/>
          </p:cNvGraphicFramePr>
          <p:nvPr>
            <p:extLst>
              <p:ext uri="{D42A27DB-BD31-4B8C-83A1-F6EECF244321}">
                <p14:modId xmlns:p14="http://schemas.microsoft.com/office/powerpoint/2010/main" val="3050131097"/>
              </p:ext>
            </p:extLst>
          </p:nvPr>
        </p:nvGraphicFramePr>
        <p:xfrm>
          <a:off x="7365309" y="4329384"/>
          <a:ext cx="3689345" cy="1663643"/>
        </p:xfrm>
        <a:graphic>
          <a:graphicData uri="http://schemas.openxmlformats.org/drawingml/2006/table">
            <a:tbl>
              <a:tblPr firstRow="1" firstCol="1" bandRow="1">
                <a:tableStyleId>{5C22544A-7EE6-4342-B048-85BDC9FD1C3A}</a:tableStyleId>
              </a:tblPr>
              <a:tblGrid>
                <a:gridCol w="715144">
                  <a:extLst>
                    <a:ext uri="{9D8B030D-6E8A-4147-A177-3AD203B41FA5}">
                      <a16:colId xmlns:a16="http://schemas.microsoft.com/office/drawing/2014/main" val="46675558"/>
                    </a:ext>
                  </a:extLst>
                </a:gridCol>
                <a:gridCol w="1282061">
                  <a:extLst>
                    <a:ext uri="{9D8B030D-6E8A-4147-A177-3AD203B41FA5}">
                      <a16:colId xmlns:a16="http://schemas.microsoft.com/office/drawing/2014/main" val="2505708166"/>
                    </a:ext>
                  </a:extLst>
                </a:gridCol>
                <a:gridCol w="1692140">
                  <a:extLst>
                    <a:ext uri="{9D8B030D-6E8A-4147-A177-3AD203B41FA5}">
                      <a16:colId xmlns:a16="http://schemas.microsoft.com/office/drawing/2014/main" val="3506086245"/>
                    </a:ext>
                  </a:extLst>
                </a:gridCol>
              </a:tblGrid>
              <a:tr h="273588">
                <a:tc>
                  <a:txBody>
                    <a:bodyPr/>
                    <a:lstStyle/>
                    <a:p>
                      <a:pPr marL="0" marR="0" algn="ctr">
                        <a:lnSpc>
                          <a:spcPts val="135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algn="ctr">
                        <a:lnSpc>
                          <a:spcPts val="1350"/>
                        </a:lnSpc>
                        <a:spcBef>
                          <a:spcPts val="0"/>
                        </a:spcBef>
                        <a:spcAft>
                          <a:spcPts val="0"/>
                        </a:spcAft>
                      </a:pPr>
                      <a:r>
                        <a:rPr lang="en-US" sz="1200" dirty="0">
                          <a:solidFill>
                            <a:schemeClr val="tx1"/>
                          </a:solidFill>
                          <a:effectLst/>
                        </a:rPr>
                        <a:t>Miami-Dade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884432298"/>
                  </a:ext>
                </a:extLst>
              </a:tr>
              <a:tr h="273588">
                <a:tc>
                  <a:txBody>
                    <a:bodyPr/>
                    <a:lstStyle/>
                    <a:p>
                      <a:pPr algn="ctr">
                        <a:lnSpc>
                          <a:spcPct val="107000"/>
                        </a:lnSpc>
                      </a:pPr>
                      <a:endParaRPr lang="en-US" sz="1200" dirty="0">
                        <a:effectLst/>
                        <a:latin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1350"/>
                        </a:lnSpc>
                        <a:spcBef>
                          <a:spcPts val="0"/>
                        </a:spcBef>
                        <a:spcAft>
                          <a:spcPts val="0"/>
                        </a:spcAft>
                      </a:pPr>
                      <a:r>
                        <a:rPr lang="en-US" sz="1200" b="1" dirty="0">
                          <a:solidFill>
                            <a:schemeClr val="bg1"/>
                          </a:solidFill>
                          <a:effectLst/>
                        </a:rPr>
                        <a:t>Hispanic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T w="38100" cmpd="sng">
                      <a:noFill/>
                    </a:lnT>
                    <a:solidFill>
                      <a:schemeClr val="accent1"/>
                    </a:solidFill>
                  </a:tcPr>
                </a:tc>
                <a:tc>
                  <a:txBody>
                    <a:bodyPr/>
                    <a:lstStyle/>
                    <a:p>
                      <a:pPr marL="0" marR="0" algn="ctr">
                        <a:lnSpc>
                          <a:spcPts val="1350"/>
                        </a:lnSpc>
                        <a:spcBef>
                          <a:spcPts val="0"/>
                        </a:spcBef>
                        <a:spcAft>
                          <a:spcPts val="0"/>
                        </a:spcAft>
                      </a:pPr>
                      <a:r>
                        <a:rPr lang="en-US" sz="1200" b="1" dirty="0">
                          <a:solidFill>
                            <a:schemeClr val="bg1"/>
                          </a:solidFill>
                          <a:effectLst/>
                        </a:rPr>
                        <a:t>Non-Hispanic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mpd="sng">
                      <a:noFill/>
                    </a:lnT>
                    <a:solidFill>
                      <a:schemeClr val="accent1"/>
                    </a:solidFill>
                  </a:tcPr>
                </a:tc>
                <a:extLst>
                  <a:ext uri="{0D108BD9-81ED-4DB2-BD59-A6C34878D82A}">
                    <a16:rowId xmlns:a16="http://schemas.microsoft.com/office/drawing/2014/main" val="3796539840"/>
                  </a:ext>
                </a:extLst>
              </a:tr>
              <a:tr h="286171">
                <a:tc>
                  <a:txBody>
                    <a:bodyPr/>
                    <a:lstStyle/>
                    <a:p>
                      <a:pPr marL="0" marR="0" algn="ctr">
                        <a:lnSpc>
                          <a:spcPts val="1350"/>
                        </a:lnSpc>
                        <a:spcBef>
                          <a:spcPts val="0"/>
                        </a:spcBef>
                        <a:spcAft>
                          <a:spcPts val="0"/>
                        </a:spcAft>
                      </a:pPr>
                      <a:r>
                        <a:rPr lang="en-US" sz="1200" dirty="0">
                          <a:effectLst/>
                        </a:rPr>
                        <a:t>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mpd="sng">
                      <a:noFill/>
                    </a:lnT>
                  </a:tcPr>
                </a:tc>
                <a:tc>
                  <a:txBody>
                    <a:bodyPr/>
                    <a:lstStyle/>
                    <a:p>
                      <a:pPr marL="0" marR="0" algn="ctr">
                        <a:lnSpc>
                          <a:spcPts val="1350"/>
                        </a:lnSpc>
                        <a:spcBef>
                          <a:spcPts val="0"/>
                        </a:spcBef>
                        <a:spcAft>
                          <a:spcPts val="0"/>
                        </a:spcAft>
                      </a:pPr>
                      <a:r>
                        <a:rPr lang="en-US" sz="1200" dirty="0">
                          <a:effectLst/>
                        </a:rPr>
                        <a:t>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6.8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2037666599"/>
                  </a:ext>
                </a:extLst>
              </a:tr>
              <a:tr h="286171">
                <a:tc>
                  <a:txBody>
                    <a:bodyPr/>
                    <a:lstStyle/>
                    <a:p>
                      <a:pPr marL="0" marR="0" algn="ctr">
                        <a:lnSpc>
                          <a:spcPts val="1350"/>
                        </a:lnSpc>
                        <a:spcBef>
                          <a:spcPts val="0"/>
                        </a:spcBef>
                        <a:spcAft>
                          <a:spcPts val="0"/>
                        </a:spcAft>
                      </a:pPr>
                      <a:r>
                        <a:rPr lang="en-US" sz="1200" dirty="0">
                          <a:effectLst/>
                        </a:rPr>
                        <a:t>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6.2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D966"/>
                    </a:solidFill>
                  </a:tcPr>
                </a:tc>
                <a:extLst>
                  <a:ext uri="{0D108BD9-81ED-4DB2-BD59-A6C34878D82A}">
                    <a16:rowId xmlns:a16="http://schemas.microsoft.com/office/drawing/2014/main" val="2607491152"/>
                  </a:ext>
                </a:extLst>
              </a:tr>
              <a:tr h="286171">
                <a:tc>
                  <a:txBody>
                    <a:bodyPr/>
                    <a:lstStyle/>
                    <a:p>
                      <a:pPr marL="0" marR="0" algn="ctr">
                        <a:lnSpc>
                          <a:spcPts val="1350"/>
                        </a:lnSpc>
                        <a:spcBef>
                          <a:spcPts val="0"/>
                        </a:spcBef>
                        <a:spcAft>
                          <a:spcPts val="0"/>
                        </a:spcAft>
                      </a:pPr>
                      <a:r>
                        <a:rPr lang="en-US" sz="1200" dirty="0">
                          <a:effectLst/>
                        </a:rPr>
                        <a:t>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2944150150"/>
                  </a:ext>
                </a:extLst>
              </a:tr>
              <a:tr h="257954">
                <a:tc>
                  <a:txBody>
                    <a:bodyPr/>
                    <a:lstStyle/>
                    <a:p>
                      <a:pPr marL="0" marR="0" algn="ctr">
                        <a:lnSpc>
                          <a:spcPts val="1350"/>
                        </a:lnSpc>
                        <a:spcBef>
                          <a:spcPts val="0"/>
                        </a:spcBef>
                        <a:spcAft>
                          <a:spcPts val="0"/>
                        </a:spcAft>
                      </a:pPr>
                      <a:r>
                        <a:rPr lang="en-US" sz="1200" dirty="0">
                          <a:effectLst/>
                        </a:rPr>
                        <a:t>2015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dirty="0">
                          <a:effectLst/>
                        </a:rPr>
                        <a:t>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350"/>
                        </a:lnSpc>
                        <a:spcBef>
                          <a:spcPts val="0"/>
                        </a:spcBef>
                        <a:spcAft>
                          <a:spcPts val="0"/>
                        </a:spcAft>
                      </a:pPr>
                      <a:r>
                        <a:rPr lang="en-US" sz="1200" b="1" dirty="0">
                          <a:effectLst/>
                        </a:rPr>
                        <a:t>6.2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3150952933"/>
                  </a:ext>
                </a:extLst>
              </a:tr>
            </a:tbl>
          </a:graphicData>
        </a:graphic>
      </p:graphicFrame>
      <p:sp>
        <p:nvSpPr>
          <p:cNvPr id="16" name="TextBox 15">
            <a:extLst>
              <a:ext uri="{FF2B5EF4-FFF2-40B4-BE49-F238E27FC236}">
                <a16:creationId xmlns:a16="http://schemas.microsoft.com/office/drawing/2014/main" id="{38198FDE-298B-4C74-BD0B-4416C254F7D0}"/>
              </a:ext>
            </a:extLst>
          </p:cNvPr>
          <p:cNvSpPr txBox="1"/>
          <p:nvPr/>
        </p:nvSpPr>
        <p:spPr>
          <a:xfrm>
            <a:off x="9798593" y="3473243"/>
            <a:ext cx="1016970" cy="646331"/>
          </a:xfrm>
          <a:prstGeom prst="rect">
            <a:avLst/>
          </a:prstGeom>
          <a:noFill/>
        </p:spPr>
        <p:txBody>
          <a:bodyPr wrap="square" rtlCol="0">
            <a:spAutoFit/>
          </a:bodyPr>
          <a:lstStyle/>
          <a:p>
            <a:pPr algn="ctr"/>
            <a:r>
              <a:rPr lang="en-US" sz="3600" dirty="0">
                <a:latin typeface="Arial Black" panose="020B0A04020102020204" pitchFamily="34" charset="0"/>
              </a:rPr>
              <a:t>2x</a:t>
            </a:r>
          </a:p>
        </p:txBody>
      </p:sp>
      <p:sp>
        <p:nvSpPr>
          <p:cNvPr id="17" name="TextBox 16">
            <a:extLst>
              <a:ext uri="{FF2B5EF4-FFF2-40B4-BE49-F238E27FC236}">
                <a16:creationId xmlns:a16="http://schemas.microsoft.com/office/drawing/2014/main" id="{1BFDF2F0-1A97-4E51-9DEE-3135AA02ECF1}"/>
              </a:ext>
            </a:extLst>
          </p:cNvPr>
          <p:cNvSpPr txBox="1"/>
          <p:nvPr/>
        </p:nvSpPr>
        <p:spPr>
          <a:xfrm>
            <a:off x="6964624" y="1556321"/>
            <a:ext cx="1481961" cy="461665"/>
          </a:xfrm>
          <a:prstGeom prst="rect">
            <a:avLst/>
          </a:prstGeom>
          <a:noFill/>
        </p:spPr>
        <p:txBody>
          <a:bodyPr wrap="square" rtlCol="0">
            <a:spAutoFit/>
          </a:bodyPr>
          <a:lstStyle/>
          <a:p>
            <a:pPr algn="ctr"/>
            <a:r>
              <a:rPr lang="en-US" sz="2400" b="1" dirty="0"/>
              <a:t>Hispanic </a:t>
            </a:r>
          </a:p>
        </p:txBody>
      </p:sp>
      <p:sp>
        <p:nvSpPr>
          <p:cNvPr id="18" name="TextBox 17">
            <a:extLst>
              <a:ext uri="{FF2B5EF4-FFF2-40B4-BE49-F238E27FC236}">
                <a16:creationId xmlns:a16="http://schemas.microsoft.com/office/drawing/2014/main" id="{373B7901-42C1-4ED7-8146-AF10FC40EB37}"/>
              </a:ext>
            </a:extLst>
          </p:cNvPr>
          <p:cNvSpPr txBox="1"/>
          <p:nvPr/>
        </p:nvSpPr>
        <p:spPr>
          <a:xfrm>
            <a:off x="9436182" y="1498767"/>
            <a:ext cx="1880083" cy="461665"/>
          </a:xfrm>
          <a:prstGeom prst="rect">
            <a:avLst/>
          </a:prstGeom>
          <a:noFill/>
        </p:spPr>
        <p:txBody>
          <a:bodyPr wrap="square" rtlCol="0">
            <a:spAutoFit/>
          </a:bodyPr>
          <a:lstStyle/>
          <a:p>
            <a:pPr algn="ctr"/>
            <a:r>
              <a:rPr lang="en-US" sz="2400" b="1" dirty="0"/>
              <a:t>Non-Hispanic</a:t>
            </a:r>
          </a:p>
        </p:txBody>
      </p:sp>
      <p:pic>
        <p:nvPicPr>
          <p:cNvPr id="22" name="Graphic 21" descr="Man">
            <a:extLst>
              <a:ext uri="{FF2B5EF4-FFF2-40B4-BE49-F238E27FC236}">
                <a16:creationId xmlns:a16="http://schemas.microsoft.com/office/drawing/2014/main" id="{76EF647B-49D7-46DD-AF19-7E708A2B5DC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17635" y="2017326"/>
            <a:ext cx="1481961" cy="1481961"/>
          </a:xfrm>
          <a:prstGeom prst="rect">
            <a:avLst/>
          </a:prstGeom>
        </p:spPr>
      </p:pic>
      <p:pic>
        <p:nvPicPr>
          <p:cNvPr id="23" name="Graphic 22" descr="Man">
            <a:extLst>
              <a:ext uri="{FF2B5EF4-FFF2-40B4-BE49-F238E27FC236}">
                <a16:creationId xmlns:a16="http://schemas.microsoft.com/office/drawing/2014/main" id="{88CA7BC2-AF0F-4FA0-A044-3117C06CC03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59717" y="2033857"/>
            <a:ext cx="1481961" cy="1481961"/>
          </a:xfrm>
          <a:prstGeom prst="rect">
            <a:avLst/>
          </a:prstGeom>
        </p:spPr>
      </p:pic>
      <p:pic>
        <p:nvPicPr>
          <p:cNvPr id="25" name="Graphic 24" descr="Man">
            <a:extLst>
              <a:ext uri="{FF2B5EF4-FFF2-40B4-BE49-F238E27FC236}">
                <a16:creationId xmlns:a16="http://schemas.microsoft.com/office/drawing/2014/main" id="{5DAFB7BD-7BCE-457F-B77C-49608896BEE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03981" y="2024258"/>
            <a:ext cx="1481961" cy="1481961"/>
          </a:xfrm>
          <a:prstGeom prst="rect">
            <a:avLst/>
          </a:prstGeom>
        </p:spPr>
      </p:pic>
      <p:pic>
        <p:nvPicPr>
          <p:cNvPr id="26" name="Graphic 25" descr="Man">
            <a:extLst>
              <a:ext uri="{FF2B5EF4-FFF2-40B4-BE49-F238E27FC236}">
                <a16:creationId xmlns:a16="http://schemas.microsoft.com/office/drawing/2014/main" id="{6905BE72-C8A9-4318-B070-F2FD4B38538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30386" y="1979603"/>
            <a:ext cx="1481961" cy="1481961"/>
          </a:xfrm>
          <a:prstGeom prst="rect">
            <a:avLst/>
          </a:prstGeom>
        </p:spPr>
      </p:pic>
      <p:pic>
        <p:nvPicPr>
          <p:cNvPr id="27" name="Graphic 26" descr="Man">
            <a:extLst>
              <a:ext uri="{FF2B5EF4-FFF2-40B4-BE49-F238E27FC236}">
                <a16:creationId xmlns:a16="http://schemas.microsoft.com/office/drawing/2014/main" id="{03B82AF3-0F8E-458F-8C9E-44180741CA2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209982" y="1975310"/>
            <a:ext cx="1481961" cy="1481961"/>
          </a:xfrm>
          <a:prstGeom prst="rect">
            <a:avLst/>
          </a:prstGeom>
        </p:spPr>
      </p:pic>
      <p:sp>
        <p:nvSpPr>
          <p:cNvPr id="28" name="TextBox 27">
            <a:extLst>
              <a:ext uri="{FF2B5EF4-FFF2-40B4-BE49-F238E27FC236}">
                <a16:creationId xmlns:a16="http://schemas.microsoft.com/office/drawing/2014/main" id="{5BDD6C11-E063-4BE3-A501-9427030550B1}"/>
              </a:ext>
            </a:extLst>
          </p:cNvPr>
          <p:cNvSpPr txBox="1"/>
          <p:nvPr/>
        </p:nvSpPr>
        <p:spPr>
          <a:xfrm>
            <a:off x="3841645" y="3499287"/>
            <a:ext cx="1016970" cy="646331"/>
          </a:xfrm>
          <a:prstGeom prst="rect">
            <a:avLst/>
          </a:prstGeom>
          <a:noFill/>
        </p:spPr>
        <p:txBody>
          <a:bodyPr wrap="square" rtlCol="0">
            <a:spAutoFit/>
          </a:bodyPr>
          <a:lstStyle/>
          <a:p>
            <a:pPr algn="ctr"/>
            <a:r>
              <a:rPr lang="en-US" sz="3600" dirty="0">
                <a:latin typeface="Arial Black" panose="020B0A04020102020204" pitchFamily="34" charset="0"/>
              </a:rPr>
              <a:t>3x</a:t>
            </a:r>
          </a:p>
        </p:txBody>
      </p:sp>
      <p:sp>
        <p:nvSpPr>
          <p:cNvPr id="29" name="TextBox 28">
            <a:extLst>
              <a:ext uri="{FF2B5EF4-FFF2-40B4-BE49-F238E27FC236}">
                <a16:creationId xmlns:a16="http://schemas.microsoft.com/office/drawing/2014/main" id="{4A397C71-46A3-4289-9252-69EB4DC0C6C6}"/>
              </a:ext>
            </a:extLst>
          </p:cNvPr>
          <p:cNvSpPr txBox="1"/>
          <p:nvPr/>
        </p:nvSpPr>
        <p:spPr>
          <a:xfrm>
            <a:off x="515609" y="6093575"/>
            <a:ext cx="5083987" cy="307777"/>
          </a:xfrm>
          <a:prstGeom prst="rect">
            <a:avLst/>
          </a:prstGeom>
          <a:noFill/>
        </p:spPr>
        <p:txBody>
          <a:bodyPr wrap="square" rtlCol="0">
            <a:spAutoFit/>
          </a:bodyPr>
          <a:lstStyle/>
          <a:p>
            <a:pPr algn="ctr"/>
            <a:r>
              <a:rPr lang="en-US" sz="1400" b="1" dirty="0"/>
              <a:t>Infant Mortality Rates per 1,000 Live Births</a:t>
            </a:r>
          </a:p>
        </p:txBody>
      </p:sp>
      <p:sp>
        <p:nvSpPr>
          <p:cNvPr id="30" name="TextBox 29">
            <a:extLst>
              <a:ext uri="{FF2B5EF4-FFF2-40B4-BE49-F238E27FC236}">
                <a16:creationId xmlns:a16="http://schemas.microsoft.com/office/drawing/2014/main" id="{F800452B-4E57-4D8B-9334-8B39DD1434E6}"/>
              </a:ext>
            </a:extLst>
          </p:cNvPr>
          <p:cNvSpPr txBox="1"/>
          <p:nvPr/>
        </p:nvSpPr>
        <p:spPr>
          <a:xfrm>
            <a:off x="6667987" y="6057955"/>
            <a:ext cx="5083987" cy="307777"/>
          </a:xfrm>
          <a:prstGeom prst="rect">
            <a:avLst/>
          </a:prstGeom>
          <a:noFill/>
        </p:spPr>
        <p:txBody>
          <a:bodyPr wrap="square" rtlCol="0">
            <a:spAutoFit/>
          </a:bodyPr>
          <a:lstStyle/>
          <a:p>
            <a:pPr algn="ctr"/>
            <a:r>
              <a:rPr lang="en-US" sz="1400" b="1" dirty="0"/>
              <a:t>Infant Mortality Rates per 1,000 Live Births</a:t>
            </a:r>
          </a:p>
        </p:txBody>
      </p:sp>
      <p:sp>
        <p:nvSpPr>
          <p:cNvPr id="24" name="TextBox 23">
            <a:extLst>
              <a:ext uri="{FF2B5EF4-FFF2-40B4-BE49-F238E27FC236}">
                <a16:creationId xmlns:a16="http://schemas.microsoft.com/office/drawing/2014/main" id="{347FB82E-9C5F-4165-8774-DD503204E283}"/>
              </a:ext>
            </a:extLst>
          </p:cNvPr>
          <p:cNvSpPr txBox="1"/>
          <p:nvPr/>
        </p:nvSpPr>
        <p:spPr>
          <a:xfrm>
            <a:off x="9351085" y="292393"/>
            <a:ext cx="641783" cy="338554"/>
          </a:xfrm>
          <a:prstGeom prst="rect">
            <a:avLst/>
          </a:prstGeom>
          <a:noFill/>
        </p:spPr>
        <p:txBody>
          <a:bodyPr wrap="square" rtlCol="0">
            <a:spAutoFit/>
          </a:bodyPr>
          <a:lstStyle/>
          <a:p>
            <a:pPr algn="ctr"/>
            <a:r>
              <a:rPr lang="en-US" sz="1600" b="1" dirty="0">
                <a:solidFill>
                  <a:schemeClr val="bg1"/>
                </a:solidFill>
              </a:rPr>
              <a:t>3</a:t>
            </a:r>
          </a:p>
        </p:txBody>
      </p:sp>
    </p:spTree>
    <p:extLst>
      <p:ext uri="{BB962C8B-B14F-4D97-AF65-F5344CB8AC3E}">
        <p14:creationId xmlns:p14="http://schemas.microsoft.com/office/powerpoint/2010/main" val="123392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FA8BC40-C9F1-4930-BB80-2AC23EFF65F0}"/>
              </a:ext>
            </a:extLst>
          </p:cNvPr>
          <p:cNvSpPr/>
          <p:nvPr/>
        </p:nvSpPr>
        <p:spPr>
          <a:xfrm>
            <a:off x="432000" y="1445029"/>
            <a:ext cx="4981055" cy="4758890"/>
          </a:xfrm>
          <a:prstGeom prst="ellipse">
            <a:avLst/>
          </a:prstGeom>
          <a:blipFill dpi="0" rotWithShape="1">
            <a:blip r:embed="rId3" cstate="screen">
              <a:extLst>
                <a:ext uri="{28A0092B-C50C-407E-A947-70E740481C1C}">
                  <a14:useLocalDpi xmlns:a14="http://schemas.microsoft.com/office/drawing/2010/main"/>
                </a:ext>
              </a:extLst>
            </a:blip>
            <a:srcRect/>
            <a:stretch>
              <a:fillRect b="3064"/>
            </a:stretch>
          </a:blipFill>
          <a:ln w="57150">
            <a:solidFill>
              <a:srgbClr val="00A0AF"/>
            </a:solidFill>
          </a:ln>
          <a:effectLst>
            <a:outerShdw blurRad="50800" dist="38100" dir="13500000" algn="br"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
        <p:nvSpPr>
          <p:cNvPr id="2" name="Title 1">
            <a:extLst>
              <a:ext uri="{FF2B5EF4-FFF2-40B4-BE49-F238E27FC236}">
                <a16:creationId xmlns:a16="http://schemas.microsoft.com/office/drawing/2014/main" id="{88B8970D-59D2-4E7B-A8BF-0A36E4C55450}"/>
              </a:ext>
            </a:extLst>
          </p:cNvPr>
          <p:cNvSpPr>
            <a:spLocks noGrp="1"/>
          </p:cNvSpPr>
          <p:nvPr>
            <p:ph type="title"/>
          </p:nvPr>
        </p:nvSpPr>
        <p:spPr/>
        <p:txBody>
          <a:bodyPr>
            <a:normAutofit fontScale="90000"/>
          </a:bodyPr>
          <a:lstStyle/>
          <a:p>
            <a:r>
              <a:rPr lang="en-US" dirty="0">
                <a:solidFill>
                  <a:schemeClr val="bg1"/>
                </a:solidFill>
              </a:rPr>
              <a:t>Causes Of Infant Mortality</a:t>
            </a:r>
          </a:p>
        </p:txBody>
      </p:sp>
      <p:sp>
        <p:nvSpPr>
          <p:cNvPr id="9" name="TextBox 8">
            <a:extLst>
              <a:ext uri="{FF2B5EF4-FFF2-40B4-BE49-F238E27FC236}">
                <a16:creationId xmlns:a16="http://schemas.microsoft.com/office/drawing/2014/main" id="{82726E3F-AA69-4F36-A12B-2D8205F46F77}"/>
              </a:ext>
            </a:extLst>
          </p:cNvPr>
          <p:cNvSpPr txBox="1"/>
          <p:nvPr/>
        </p:nvSpPr>
        <p:spPr>
          <a:xfrm>
            <a:off x="6402186" y="3055033"/>
            <a:ext cx="3227814" cy="769441"/>
          </a:xfrm>
          <a:prstGeom prst="rect">
            <a:avLst/>
          </a:prstGeom>
          <a:noFill/>
        </p:spPr>
        <p:txBody>
          <a:bodyPr wrap="square" rtlCol="0">
            <a:spAutoFit/>
          </a:bodyPr>
          <a:lstStyle/>
          <a:p>
            <a:pPr algn="ctr"/>
            <a:r>
              <a:rPr lang="en-US" sz="4400" b="1" dirty="0">
                <a:solidFill>
                  <a:srgbClr val="CC0099"/>
                </a:solidFill>
              </a:rPr>
              <a:t>Birth Defects</a:t>
            </a:r>
          </a:p>
        </p:txBody>
      </p:sp>
      <p:sp>
        <p:nvSpPr>
          <p:cNvPr id="10" name="TextBox 9">
            <a:extLst>
              <a:ext uri="{FF2B5EF4-FFF2-40B4-BE49-F238E27FC236}">
                <a16:creationId xmlns:a16="http://schemas.microsoft.com/office/drawing/2014/main" id="{DC26400A-71F2-4809-B928-AD6C8905C128}"/>
              </a:ext>
            </a:extLst>
          </p:cNvPr>
          <p:cNvSpPr txBox="1"/>
          <p:nvPr/>
        </p:nvSpPr>
        <p:spPr>
          <a:xfrm>
            <a:off x="5264091" y="2126645"/>
            <a:ext cx="6754398" cy="584775"/>
          </a:xfrm>
          <a:prstGeom prst="rect">
            <a:avLst/>
          </a:prstGeom>
          <a:noFill/>
        </p:spPr>
        <p:txBody>
          <a:bodyPr wrap="square" rtlCol="0">
            <a:spAutoFit/>
          </a:bodyPr>
          <a:lstStyle/>
          <a:p>
            <a:pPr algn="ctr"/>
            <a:r>
              <a:rPr lang="en-US" sz="3200" b="1" dirty="0">
                <a:solidFill>
                  <a:srgbClr val="F86036"/>
                </a:solidFill>
              </a:rPr>
              <a:t>Preterm Birth &amp; Low Birth Weight</a:t>
            </a:r>
          </a:p>
        </p:txBody>
      </p:sp>
      <p:sp>
        <p:nvSpPr>
          <p:cNvPr id="11" name="TextBox 10">
            <a:extLst>
              <a:ext uri="{FF2B5EF4-FFF2-40B4-BE49-F238E27FC236}">
                <a16:creationId xmlns:a16="http://schemas.microsoft.com/office/drawing/2014/main" id="{9E325EBB-16DB-4C37-8580-4300FB4D79C4}"/>
              </a:ext>
            </a:extLst>
          </p:cNvPr>
          <p:cNvSpPr txBox="1"/>
          <p:nvPr/>
        </p:nvSpPr>
        <p:spPr>
          <a:xfrm>
            <a:off x="5564663" y="4649849"/>
            <a:ext cx="5688666" cy="523220"/>
          </a:xfrm>
          <a:prstGeom prst="rect">
            <a:avLst/>
          </a:prstGeom>
          <a:noFill/>
        </p:spPr>
        <p:txBody>
          <a:bodyPr wrap="square" rtlCol="0">
            <a:spAutoFit/>
          </a:bodyPr>
          <a:lstStyle/>
          <a:p>
            <a:pPr algn="ctr"/>
            <a:r>
              <a:rPr lang="en-US" sz="2800" b="1" dirty="0"/>
              <a:t>Maternal Pregnancy Complications</a:t>
            </a:r>
          </a:p>
        </p:txBody>
      </p:sp>
      <p:sp>
        <p:nvSpPr>
          <p:cNvPr id="12" name="TextBox 11">
            <a:extLst>
              <a:ext uri="{FF2B5EF4-FFF2-40B4-BE49-F238E27FC236}">
                <a16:creationId xmlns:a16="http://schemas.microsoft.com/office/drawing/2014/main" id="{8B25DD89-E8A9-4E3D-9F1B-583CE017402F}"/>
              </a:ext>
            </a:extLst>
          </p:cNvPr>
          <p:cNvSpPr txBox="1"/>
          <p:nvPr/>
        </p:nvSpPr>
        <p:spPr>
          <a:xfrm>
            <a:off x="6495105" y="3974065"/>
            <a:ext cx="6384221" cy="461665"/>
          </a:xfrm>
          <a:prstGeom prst="rect">
            <a:avLst/>
          </a:prstGeom>
          <a:noFill/>
        </p:spPr>
        <p:txBody>
          <a:bodyPr wrap="square" rtlCol="0">
            <a:spAutoFit/>
          </a:bodyPr>
          <a:lstStyle/>
          <a:p>
            <a:pPr algn="ctr"/>
            <a:r>
              <a:rPr lang="en-US" sz="2400" b="1" dirty="0">
                <a:solidFill>
                  <a:srgbClr val="00A0AF"/>
                </a:solidFill>
              </a:rPr>
              <a:t>Sudden Infant Death Syndrome</a:t>
            </a:r>
          </a:p>
        </p:txBody>
      </p:sp>
      <p:sp>
        <p:nvSpPr>
          <p:cNvPr id="13" name="TextBox 12">
            <a:extLst>
              <a:ext uri="{FF2B5EF4-FFF2-40B4-BE49-F238E27FC236}">
                <a16:creationId xmlns:a16="http://schemas.microsoft.com/office/drawing/2014/main" id="{86C26DDE-D292-477F-9DD6-9D5A9FBB0B79}"/>
              </a:ext>
            </a:extLst>
          </p:cNvPr>
          <p:cNvSpPr txBox="1"/>
          <p:nvPr/>
        </p:nvSpPr>
        <p:spPr>
          <a:xfrm>
            <a:off x="9875462" y="2918446"/>
            <a:ext cx="1716505" cy="461665"/>
          </a:xfrm>
          <a:prstGeom prst="rect">
            <a:avLst/>
          </a:prstGeom>
          <a:noFill/>
        </p:spPr>
        <p:txBody>
          <a:bodyPr wrap="square" rtlCol="0">
            <a:spAutoFit/>
          </a:bodyPr>
          <a:lstStyle/>
          <a:p>
            <a:pPr algn="ctr"/>
            <a:r>
              <a:rPr lang="en-US" sz="2400" b="1" dirty="0">
                <a:solidFill>
                  <a:schemeClr val="tx2">
                    <a:lumMod val="75000"/>
                  </a:schemeClr>
                </a:solidFill>
              </a:rPr>
              <a:t>Injuries</a:t>
            </a:r>
          </a:p>
        </p:txBody>
      </p:sp>
    </p:spTree>
    <p:extLst>
      <p:ext uri="{BB962C8B-B14F-4D97-AF65-F5344CB8AC3E}">
        <p14:creationId xmlns:p14="http://schemas.microsoft.com/office/powerpoint/2010/main" val="129089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eason xmlns="4370ceee-1a2d-4209-9442-810ef723f156">
      <Value>n/a</Value>
    </Sea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13" ma:contentTypeDescription="Create a new document." ma:contentTypeScope="" ma:versionID="951d6bdf037fd005bda3197ea0adbd60">
  <xsd:schema xmlns:xsd="http://www.w3.org/2001/XMLSchema" xmlns:xs="http://www.w3.org/2001/XMLSchema" xmlns:p="http://schemas.microsoft.com/office/2006/metadata/properties" xmlns:ns2="5135d448-7db8-4e87-b24c-bed23cdadd72" xmlns:ns3="http://schemas.microsoft.com/sharepoint/v4" xmlns:ns4="4370ceee-1a2d-4209-9442-810ef723f156" targetNamespace="http://schemas.microsoft.com/office/2006/metadata/properties" ma:root="true" ma:fieldsID="43672f1866f816d6c975586957631e73" ns2:_="" ns3:_="" ns4:_="">
    <xsd:import namespace="5135d448-7db8-4e87-b24c-bed23cdadd72"/>
    <xsd:import namespace="http://schemas.microsoft.com/sharepoint/v4"/>
    <xsd:import namespace="4370ceee-1a2d-4209-9442-810ef723f15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OCR" minOccurs="0"/>
                <xsd:element ref="ns4:Seas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0ceee-1a2d-4209-9442-810ef723f15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Season" ma:index="18" nillable="true" ma:displayName="Season" ma:default="n/a" ma:description="This is for use with the folders in the Toolkits:Campaigns all other items and/or folders should be set to n/a" ma:internalName="Season" ma:requiredMultiChoice="true">
      <xsd:complexType>
        <xsd:complexContent>
          <xsd:extension base="dms:MultiChoice">
            <xsd:sequence>
              <xsd:element name="Value" maxOccurs="unbounded" minOccurs="0" nillable="true">
                <xsd:simpleType>
                  <xsd:restriction base="dms:Choice">
                    <xsd:enumeration value="winter"/>
                    <xsd:enumeration value="spring"/>
                    <xsd:enumeration value="summer"/>
                    <xsd:enumeration value="autumn"/>
                    <xsd:enumeration value="n/a"/>
                  </xsd:restriction>
                </xsd:simpleType>
              </xsd:element>
            </xsd:sequence>
          </xsd:extension>
        </xsd:complexContent>
      </xsd:complex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7DC1F-5DBD-4DD5-B036-381D66BEB518}">
  <ds:schemaRefs>
    <ds:schemaRef ds:uri="http://schemas.microsoft.com/office/2006/metadata/properties"/>
    <ds:schemaRef ds:uri="http://schemas.microsoft.com/office/infopath/2007/PartnerControls"/>
    <ds:schemaRef ds:uri="http://schemas.microsoft.com/sharepoint/v4"/>
    <ds:schemaRef ds:uri="4370ceee-1a2d-4209-9442-810ef723f156"/>
  </ds:schemaRefs>
</ds:datastoreItem>
</file>

<file path=customXml/itemProps2.xml><?xml version="1.0" encoding="utf-8"?>
<ds:datastoreItem xmlns:ds="http://schemas.openxmlformats.org/officeDocument/2006/customXml" ds:itemID="{EA5F5522-9C9E-4373-9706-AE416C12499D}">
  <ds:schemaRefs>
    <ds:schemaRef ds:uri="http://schemas.microsoft.com/sharepoint/v3/contenttype/forms"/>
  </ds:schemaRefs>
</ds:datastoreItem>
</file>

<file path=customXml/itemProps3.xml><?xml version="1.0" encoding="utf-8"?>
<ds:datastoreItem xmlns:ds="http://schemas.openxmlformats.org/officeDocument/2006/customXml" ds:itemID="{1AC7D3C7-13A0-483E-8FA0-415EED61B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5d448-7db8-4e87-b24c-bed23cdadd72"/>
    <ds:schemaRef ds:uri="http://schemas.microsoft.com/sharepoint/v4"/>
    <ds:schemaRef ds:uri="4370ceee-1a2d-4209-9442-810ef723f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3507</Words>
  <Application>Microsoft Office PowerPoint</Application>
  <PresentationFormat>Widescreen</PresentationFormat>
  <Paragraphs>346</Paragraphs>
  <Slides>30</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Arial Black</vt:lpstr>
      <vt:lpstr>Arial Narrow</vt:lpstr>
      <vt:lpstr>Calibri</vt:lpstr>
      <vt:lpstr>Calibri Light</vt:lpstr>
      <vt:lpstr>Franklin Gothic Demi</vt:lpstr>
      <vt:lpstr>Times New Roman</vt:lpstr>
      <vt:lpstr>Trebuchet MS</vt:lpstr>
      <vt:lpstr>Wingdings</vt:lpstr>
      <vt:lpstr>Office Theme</vt:lpstr>
      <vt:lpstr>Custom Design</vt:lpstr>
      <vt:lpstr>1_Office Theme</vt:lpstr>
      <vt:lpstr>PowerPoint Presentation</vt:lpstr>
      <vt:lpstr>What Will Be Covered</vt:lpstr>
      <vt:lpstr>Miami-Dade County</vt:lpstr>
      <vt:lpstr>Demographics </vt:lpstr>
      <vt:lpstr>PowerPoint Presentation</vt:lpstr>
      <vt:lpstr>Infant and Maternal Mortality</vt:lpstr>
      <vt:lpstr>Infant Mortality</vt:lpstr>
      <vt:lpstr>Disparities in infant mortality </vt:lpstr>
      <vt:lpstr>Causes Of Infant Mortality</vt:lpstr>
      <vt:lpstr>Maternal Mortality</vt:lpstr>
      <vt:lpstr>Disparities In Maternal Mortality</vt:lpstr>
      <vt:lpstr>Causes of Maternal Mortality</vt:lpstr>
      <vt:lpstr>The Environment &amp; Social Determinants </vt:lpstr>
      <vt:lpstr>Pre-term Births</vt:lpstr>
      <vt:lpstr>Poverty Level</vt:lpstr>
      <vt:lpstr>Map #1: Poverty Level</vt:lpstr>
      <vt:lpstr>PowerPoint Presentation</vt:lpstr>
      <vt:lpstr>Air Quality - Health Outcomes</vt:lpstr>
      <vt:lpstr>Air Quality – Health Outcomes</vt:lpstr>
      <vt:lpstr>Map #2: Proximity To Roadway</vt:lpstr>
      <vt:lpstr>PowerPoint Presentation</vt:lpstr>
      <vt:lpstr>Health Insurance</vt:lpstr>
      <vt:lpstr>Percentage Of Insured by Race &amp; Ethnicity, Miami-Dade 2018</vt:lpstr>
      <vt:lpstr>Map #3: Health Insurance</vt:lpstr>
      <vt:lpstr>PowerPoint Presentation</vt:lpstr>
      <vt:lpstr>Resources For The Community</vt:lpstr>
      <vt:lpstr>References</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Mcdaniel, Bryanna M</dc:creator>
  <cp:lastModifiedBy>Ward, Robert J</cp:lastModifiedBy>
  <cp:revision>4</cp:revision>
  <dcterms:created xsi:type="dcterms:W3CDTF">2020-06-19T13:04:41Z</dcterms:created>
  <dcterms:modified xsi:type="dcterms:W3CDTF">2020-06-22T18:43:47Z</dcterms:modified>
</cp:coreProperties>
</file>